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1037" r:id="rId4"/>
    <p:sldId id="1038" r:id="rId5"/>
    <p:sldId id="1039" r:id="rId6"/>
    <p:sldId id="1040" r:id="rId7"/>
    <p:sldId id="1041" r:id="rId8"/>
    <p:sldId id="1042" r:id="rId9"/>
    <p:sldId id="1043" r:id="rId10"/>
    <p:sldId id="1044" r:id="rId11"/>
    <p:sldId id="1045" r:id="rId12"/>
    <p:sldId id="1046" r:id="rId13"/>
    <p:sldId id="1047" r:id="rId14"/>
    <p:sldId id="1048" r:id="rId15"/>
    <p:sldId id="1049" r:id="rId16"/>
    <p:sldId id="1050" r:id="rId17"/>
    <p:sldId id="1051" r:id="rId18"/>
    <p:sldId id="1052" r:id="rId19"/>
    <p:sldId id="1053" r:id="rId20"/>
    <p:sldId id="1054" r:id="rId21"/>
    <p:sldId id="1055" r:id="rId22"/>
    <p:sldId id="1056" r:id="rId23"/>
    <p:sldId id="1057" r:id="rId24"/>
    <p:sldId id="1058" r:id="rId25"/>
    <p:sldId id="354" r:id="rId26"/>
    <p:sldId id="1059" r:id="rId27"/>
    <p:sldId id="1060" r:id="rId28"/>
    <p:sldId id="1061" r:id="rId29"/>
    <p:sldId id="1062" r:id="rId30"/>
    <p:sldId id="1063" r:id="rId31"/>
    <p:sldId id="1064" r:id="rId32"/>
    <p:sldId id="1065" r:id="rId33"/>
    <p:sldId id="1066" r:id="rId34"/>
    <p:sldId id="1067" r:id="rId35"/>
    <p:sldId id="1068" r:id="rId36"/>
    <p:sldId id="1069" r:id="rId37"/>
    <p:sldId id="1070" r:id="rId38"/>
    <p:sldId id="1071" r:id="rId39"/>
    <p:sldId id="1072" r:id="rId40"/>
    <p:sldId id="1073" r:id="rId41"/>
    <p:sldId id="1074" r:id="rId42"/>
    <p:sldId id="355" r:id="rId43"/>
    <p:sldId id="1075" r:id="rId44"/>
    <p:sldId id="1076" r:id="rId45"/>
    <p:sldId id="1077" r:id="rId46"/>
    <p:sldId id="1078" r:id="rId47"/>
    <p:sldId id="1079" r:id="rId48"/>
    <p:sldId id="1080" r:id="rId49"/>
    <p:sldId id="1081" r:id="rId50"/>
    <p:sldId id="1082" r:id="rId51"/>
    <p:sldId id="1083" r:id="rId52"/>
    <p:sldId id="1084" r:id="rId53"/>
    <p:sldId id="1085" r:id="rId54"/>
    <p:sldId id="1086" r:id="rId55"/>
    <p:sldId id="1087" r:id="rId56"/>
    <p:sldId id="1088" r:id="rId57"/>
    <p:sldId id="1089" r:id="rId58"/>
    <p:sldId id="1090" r:id="rId59"/>
    <p:sldId id="1091" r:id="rId60"/>
    <p:sldId id="1092" r:id="rId61"/>
    <p:sldId id="1093" r:id="rId62"/>
    <p:sldId id="1094" r:id="rId63"/>
    <p:sldId id="1095" r:id="rId64"/>
    <p:sldId id="1096" r:id="rId65"/>
    <p:sldId id="1097" r:id="rId66"/>
    <p:sldId id="1098" r:id="rId67"/>
    <p:sldId id="1099" r:id="rId68"/>
    <p:sldId id="1100" r:id="rId69"/>
    <p:sldId id="356" r:id="rId70"/>
    <p:sldId id="1101" r:id="rId71"/>
    <p:sldId id="1102" r:id="rId72"/>
    <p:sldId id="1103" r:id="rId73"/>
    <p:sldId id="1104" r:id="rId74"/>
    <p:sldId id="1105" r:id="rId75"/>
    <p:sldId id="1106" r:id="rId76"/>
    <p:sldId id="1107" r:id="rId77"/>
    <p:sldId id="1108" r:id="rId78"/>
    <p:sldId id="1109" r:id="rId79"/>
    <p:sldId id="357" r:id="rId80"/>
    <p:sldId id="1110" r:id="rId81"/>
    <p:sldId id="1111" r:id="rId82"/>
    <p:sldId id="1112" r:id="rId83"/>
    <p:sldId id="1113" r:id="rId84"/>
    <p:sldId id="1114" r:id="rId85"/>
    <p:sldId id="1115" r:id="rId86"/>
    <p:sldId id="1116" r:id="rId87"/>
    <p:sldId id="1117" r:id="rId88"/>
    <p:sldId id="1118" r:id="rId89"/>
    <p:sldId id="1119" r:id="rId90"/>
    <p:sldId id="1120" r:id="rId91"/>
    <p:sldId id="1121" r:id="rId92"/>
    <p:sldId id="914" r:id="rId93"/>
    <p:sldId id="1122" r:id="rId94"/>
    <p:sldId id="1123" r:id="rId95"/>
    <p:sldId id="1124" r:id="rId96"/>
    <p:sldId id="1125" r:id="rId97"/>
    <p:sldId id="1126" r:id="rId98"/>
    <p:sldId id="1127" r:id="rId99"/>
    <p:sldId id="1128" r:id="rId100"/>
    <p:sldId id="925" r:id="rId101"/>
    <p:sldId id="1129" r:id="rId102"/>
    <p:sldId id="1130" r:id="rId103"/>
    <p:sldId id="1131" r:id="rId104"/>
    <p:sldId id="1132" r:id="rId105"/>
    <p:sldId id="1133" r:id="rId106"/>
    <p:sldId id="1134" r:id="rId107"/>
    <p:sldId id="1135" r:id="rId108"/>
    <p:sldId id="932" r:id="rId109"/>
    <p:sldId id="1136" r:id="rId110"/>
    <p:sldId id="1137" r:id="rId111"/>
    <p:sldId id="1138" r:id="rId112"/>
    <p:sldId id="1139" r:id="rId113"/>
    <p:sldId id="1140" r:id="rId114"/>
    <p:sldId id="1141" r:id="rId115"/>
    <p:sldId id="1142" r:id="rId116"/>
    <p:sldId id="1143" r:id="rId117"/>
    <p:sldId id="1144" r:id="rId118"/>
    <p:sldId id="1145" r:id="rId119"/>
    <p:sldId id="1146" r:id="rId120"/>
    <p:sldId id="1147" r:id="rId121"/>
    <p:sldId id="1148" r:id="rId122"/>
    <p:sldId id="1149" r:id="rId123"/>
    <p:sldId id="1150" r:id="rId124"/>
    <p:sldId id="1151" r:id="rId125"/>
    <p:sldId id="1152" r:id="rId126"/>
    <p:sldId id="1153" r:id="rId127"/>
    <p:sldId id="1154" r:id="rId128"/>
    <p:sldId id="1155" r:id="rId129"/>
    <p:sldId id="1156" r:id="rId130"/>
    <p:sldId id="1157" r:id="rId131"/>
    <p:sldId id="1158" r:id="rId132"/>
    <p:sldId id="1159" r:id="rId133"/>
    <p:sldId id="1160" r:id="rId134"/>
    <p:sldId id="1161" r:id="rId135"/>
    <p:sldId id="1162" r:id="rId136"/>
    <p:sldId id="1163" r:id="rId137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Monetary Bulletin 2023/4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6E1C99FE-7BDF-A245-32AC-E9B38CCEF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13810"/>
            <a:ext cx="5093218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02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2</a:t>
            </a:r>
          </a:p>
          <a:p>
            <a:r>
              <a:rPr lang="is-IS" dirty="0" err="1"/>
              <a:t>Households</a:t>
            </a:r>
            <a:r>
              <a:rPr lang="is-IS" dirty="0"/>
              <a:t>‘ </a:t>
            </a:r>
            <a:r>
              <a:rPr lang="is-IS" dirty="0" err="1"/>
              <a:t>accumulated</a:t>
            </a:r>
            <a:r>
              <a:rPr lang="is-IS" dirty="0"/>
              <a:t> </a:t>
            </a:r>
            <a:r>
              <a:rPr lang="is-IS" dirty="0" err="1"/>
              <a:t>pandemic-era</a:t>
            </a:r>
            <a:r>
              <a:rPr lang="is-IS" dirty="0"/>
              <a:t> </a:t>
            </a:r>
            <a:r>
              <a:rPr lang="is-IS" dirty="0" err="1"/>
              <a:t>savings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613009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C28A46A-22F8-7352-41FD-D36E314D6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615690"/>
            <a:ext cx="5026162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8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household savings&#10;&#10;Description automatically generated">
            <a:extLst>
              <a:ext uri="{FF2B5EF4-FFF2-40B4-BE49-F238E27FC236}">
                <a16:creationId xmlns:a16="http://schemas.microsoft.com/office/drawing/2014/main" id="{9B852DBC-EF40-C662-1045-1B371B62F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88360"/>
            <a:ext cx="5026162" cy="40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49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numbers and numbers&#10;&#10;Description automatically generated">
            <a:extLst>
              <a:ext uri="{FF2B5EF4-FFF2-40B4-BE49-F238E27FC236}">
                <a16:creationId xmlns:a16="http://schemas.microsoft.com/office/drawing/2014/main" id="{DC8625F3-3255-DCB4-D74C-E36C40889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88360"/>
            <a:ext cx="5026162" cy="40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77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disposable income&#10;&#10;Description automatically generated">
            <a:extLst>
              <a:ext uri="{FF2B5EF4-FFF2-40B4-BE49-F238E27FC236}">
                <a16:creationId xmlns:a16="http://schemas.microsoft.com/office/drawing/2014/main" id="{DE4C9A70-6FB8-1C73-D0FE-A4BDBB9F9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71951"/>
            <a:ext cx="5023114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710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3395753-5665-7AA5-796F-8F9B10D1A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98" y="1336543"/>
            <a:ext cx="5270003" cy="41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22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verage savings rate of the pandemic&#10;&#10;Description automatically generated">
            <a:extLst>
              <a:ext uri="{FF2B5EF4-FFF2-40B4-BE49-F238E27FC236}">
                <a16:creationId xmlns:a16="http://schemas.microsoft.com/office/drawing/2014/main" id="{4B35AE8F-E472-D56A-8F35-D90EEDB9B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867151"/>
            <a:ext cx="5099314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66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global economy&#10;&#10;Description automatically generated with medium confidence">
            <a:extLst>
              <a:ext uri="{FF2B5EF4-FFF2-40B4-BE49-F238E27FC236}">
                <a16:creationId xmlns:a16="http://schemas.microsoft.com/office/drawing/2014/main" id="{DD285EA3-F70D-E0EB-9AD7-903299B54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547110"/>
            <a:ext cx="4992634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076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3</a:t>
            </a:r>
          </a:p>
          <a:p>
            <a:r>
              <a:rPr lang="is-IS" dirty="0" err="1"/>
              <a:t>Corporate</a:t>
            </a:r>
            <a:r>
              <a:rPr lang="is-IS" dirty="0"/>
              <a:t> </a:t>
            </a:r>
            <a:r>
              <a:rPr lang="is-IS" dirty="0" err="1"/>
              <a:t>profits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recent</a:t>
            </a:r>
            <a:r>
              <a:rPr lang="is-IS" dirty="0"/>
              <a:t> </a:t>
            </a:r>
            <a:r>
              <a:rPr lang="is-IS" dirty="0" err="1"/>
              <a:t>surge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inflation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928324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rice deflator and a price change&#10;&#10;Description automatically generated">
            <a:extLst>
              <a:ext uri="{FF2B5EF4-FFF2-40B4-BE49-F238E27FC236}">
                <a16:creationId xmlns:a16="http://schemas.microsoft.com/office/drawing/2014/main" id="{7AF0C7B5-7FAE-7BE3-E95B-FE045D51F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356356"/>
            <a:ext cx="5020066" cy="41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9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global inflation&#10;&#10;Description automatically generated with medium confidence">
            <a:extLst>
              <a:ext uri="{FF2B5EF4-FFF2-40B4-BE49-F238E27FC236}">
                <a16:creationId xmlns:a16="http://schemas.microsoft.com/office/drawing/2014/main" id="{9F053ABE-EA87-47AA-DA70-3F26609D6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967735"/>
            <a:ext cx="5023114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868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EC2277A1-01E8-E724-7AF1-76D138801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477006"/>
            <a:ext cx="5065786" cy="59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07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value of metals&#10;&#10;Description automatically generated with medium confidence">
            <a:extLst>
              <a:ext uri="{FF2B5EF4-FFF2-40B4-BE49-F238E27FC236}">
                <a16:creationId xmlns:a16="http://schemas.microsoft.com/office/drawing/2014/main" id="{C22BA570-A81B-4937-5B36-50A395023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103371"/>
            <a:ext cx="5099314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71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D24B4975-7773-1D70-DB97-05D21CC2E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472434"/>
            <a:ext cx="5020066" cy="59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606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C91BBC97-5C72-E056-0D4A-C6C8FDF82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248151"/>
            <a:ext cx="5084074" cy="43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59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st&#10;&#10;Description automatically generated with medium confidence">
            <a:extLst>
              <a:ext uri="{FF2B5EF4-FFF2-40B4-BE49-F238E27FC236}">
                <a16:creationId xmlns:a16="http://schemas.microsoft.com/office/drawing/2014/main" id="{580AD318-FAF1-9260-B592-8B92A5E88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934207"/>
            <a:ext cx="5050546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78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C6E30BBD-DF73-8CF8-5772-0B2F6DD2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864103"/>
            <a:ext cx="4995682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175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4</a:t>
            </a:r>
          </a:p>
          <a:p>
            <a:r>
              <a:rPr lang="is-IS" dirty="0" err="1"/>
              <a:t>Fiscal</a:t>
            </a:r>
            <a:r>
              <a:rPr lang="is-IS" dirty="0"/>
              <a:t> </a:t>
            </a:r>
            <a:r>
              <a:rPr lang="is-IS" dirty="0" err="1"/>
              <a:t>budget</a:t>
            </a:r>
            <a:r>
              <a:rPr lang="is-IS" dirty="0"/>
              <a:t> </a:t>
            </a:r>
            <a:r>
              <a:rPr lang="is-IS" dirty="0" err="1"/>
              <a:t>proposal</a:t>
            </a:r>
            <a:r>
              <a:rPr lang="is-IS" dirty="0"/>
              <a:t> for 2024</a:t>
            </a:r>
          </a:p>
        </p:txBody>
      </p:sp>
    </p:spTree>
    <p:extLst>
      <p:ext uri="{BB962C8B-B14F-4D97-AF65-F5344CB8AC3E}">
        <p14:creationId xmlns:p14="http://schemas.microsoft.com/office/powerpoint/2010/main" val="5197295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574168FB-BEBA-DF94-E9AF-57A2823AC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897631"/>
            <a:ext cx="5074930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84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7AB429BC-9117-3FBC-3AA7-7C2D8B30B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58235"/>
            <a:ext cx="5013970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16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5</a:t>
            </a:r>
          </a:p>
          <a:p>
            <a:r>
              <a:rPr lang="is-IS" dirty="0"/>
              <a:t>The Central </a:t>
            </a:r>
            <a:r>
              <a:rPr lang="is-IS" dirty="0" err="1"/>
              <a:t>Bank‘s</a:t>
            </a:r>
            <a:r>
              <a:rPr lang="is-IS" dirty="0"/>
              <a:t> </a:t>
            </a:r>
            <a:r>
              <a:rPr lang="is-IS" dirty="0" err="1"/>
              <a:t>macroeconomic</a:t>
            </a:r>
            <a:r>
              <a:rPr lang="is-IS" dirty="0"/>
              <a:t> </a:t>
            </a:r>
            <a:r>
              <a:rPr lang="is-IS" dirty="0" err="1"/>
              <a:t>forecasts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96155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price of energy&#10;&#10;Description automatically generated with medium confidence">
            <a:extLst>
              <a:ext uri="{FF2B5EF4-FFF2-40B4-BE49-F238E27FC236}">
                <a16:creationId xmlns:a16="http://schemas.microsoft.com/office/drawing/2014/main" id="{76A2F255-5F5C-1623-A6C9-93E49430E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52495"/>
            <a:ext cx="5093218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192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in a chart&#10;&#10;Description automatically generated with medium confidence">
            <a:extLst>
              <a:ext uri="{FF2B5EF4-FFF2-40B4-BE49-F238E27FC236}">
                <a16:creationId xmlns:a16="http://schemas.microsoft.com/office/drawing/2014/main" id="{39F7F37C-3A12-D951-A5A2-0406662DB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220719"/>
            <a:ext cx="4934722" cy="44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555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number of blue bars&#10;&#10;Description automatically generated with medium confidence">
            <a:extLst>
              <a:ext uri="{FF2B5EF4-FFF2-40B4-BE49-F238E27FC236}">
                <a16:creationId xmlns:a16="http://schemas.microsoft.com/office/drawing/2014/main" id="{C6F9D3BD-6D7B-867F-AFDF-A36D89A34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44519"/>
            <a:ext cx="5013970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82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lue bars&#10;&#10;Description automatically generated">
            <a:extLst>
              <a:ext uri="{FF2B5EF4-FFF2-40B4-BE49-F238E27FC236}">
                <a16:creationId xmlns:a16="http://schemas.microsoft.com/office/drawing/2014/main" id="{30F58D06-E4BA-A21C-8928-FC1EB7802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56711"/>
            <a:ext cx="5013970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95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1864B858-0116-15C4-D2DB-57207B1EE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299967"/>
            <a:ext cx="4931674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718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68E19EB7-6992-9B91-C866-F8B0664C8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380740"/>
            <a:ext cx="4931674" cy="40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419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FB61155-8E8A-0320-9476-199FD607F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4" y="2206749"/>
            <a:ext cx="5730252" cy="24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38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lue bars&#10;&#10;Description automatically generated with medium confidence">
            <a:extLst>
              <a:ext uri="{FF2B5EF4-FFF2-40B4-BE49-F238E27FC236}">
                <a16:creationId xmlns:a16="http://schemas.microsoft.com/office/drawing/2014/main" id="{F4F0073B-25E2-BA77-1239-0D8382DB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0" y="2189985"/>
            <a:ext cx="5748540" cy="24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07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55000" lnSpcReduction="20000"/>
          </a:bodyPr>
          <a:lstStyle/>
          <a:p>
            <a:r>
              <a:rPr lang="is-IS" dirty="0"/>
              <a:t>Box 6</a:t>
            </a:r>
          </a:p>
          <a:p>
            <a:r>
              <a:rPr lang="is-IS" dirty="0" err="1"/>
              <a:t>Why</a:t>
            </a:r>
            <a:r>
              <a:rPr lang="is-IS" dirty="0"/>
              <a:t> </a:t>
            </a:r>
            <a:r>
              <a:rPr lang="is-IS" dirty="0" err="1"/>
              <a:t>has</a:t>
            </a:r>
            <a:r>
              <a:rPr lang="is-IS" dirty="0"/>
              <a:t> </a:t>
            </a:r>
            <a:r>
              <a:rPr lang="is-IS" dirty="0" err="1"/>
              <a:t>inflation</a:t>
            </a:r>
            <a:r>
              <a:rPr lang="is-IS" dirty="0"/>
              <a:t> </a:t>
            </a:r>
            <a:r>
              <a:rPr lang="is-IS" dirty="0" err="1"/>
              <a:t>repeatedly</a:t>
            </a:r>
            <a:r>
              <a:rPr lang="is-IS" dirty="0"/>
              <a:t> </a:t>
            </a:r>
            <a:r>
              <a:rPr lang="is-IS" dirty="0" err="1"/>
              <a:t>been</a:t>
            </a:r>
            <a:r>
              <a:rPr lang="is-IS" dirty="0"/>
              <a:t> </a:t>
            </a:r>
            <a:r>
              <a:rPr lang="is-IS" dirty="0" err="1"/>
              <a:t>underpredicted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past</a:t>
            </a:r>
            <a:r>
              <a:rPr lang="is-IS" dirty="0"/>
              <a:t> </a:t>
            </a:r>
            <a:r>
              <a:rPr lang="is-IS" dirty="0" err="1"/>
              <a:t>two</a:t>
            </a:r>
            <a:r>
              <a:rPr lang="is-IS" dirty="0"/>
              <a:t> </a:t>
            </a:r>
            <a:r>
              <a:rPr lang="is-IS" dirty="0" err="1"/>
              <a:t>years</a:t>
            </a:r>
            <a:r>
              <a:rPr lang="is-I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94900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exchange rate&#10;&#10;Description automatically generated">
            <a:extLst>
              <a:ext uri="{FF2B5EF4-FFF2-40B4-BE49-F238E27FC236}">
                <a16:creationId xmlns:a16="http://schemas.microsoft.com/office/drawing/2014/main" id="{C19E2E20-72F8-12D7-E365-FA05D6CBB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43351"/>
            <a:ext cx="5013970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29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9260D28-2625-2389-1DDE-F192C68C5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31159"/>
            <a:ext cx="5020066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0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price of goods&#10;&#10;Description automatically generated">
            <a:extLst>
              <a:ext uri="{FF2B5EF4-FFF2-40B4-BE49-F238E27FC236}">
                <a16:creationId xmlns:a16="http://schemas.microsoft.com/office/drawing/2014/main" id="{AB28239F-55DF-6841-6960-F40087AAC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29635"/>
            <a:ext cx="5013970" cy="4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11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of the economy&#10;&#10;Description automatically generated with medium confidence">
            <a:extLst>
              <a:ext uri="{FF2B5EF4-FFF2-40B4-BE49-F238E27FC236}">
                <a16:creationId xmlns:a16="http://schemas.microsoft.com/office/drawing/2014/main" id="{C96CE549-051A-2F7D-60A8-E990BFAC1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957067"/>
            <a:ext cx="493777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11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05DFCFED-950E-D874-4EF2-15AD2B732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536442"/>
            <a:ext cx="4937770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372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DEE141B-31B7-1099-08FD-1340A793B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82" y="15233"/>
            <a:ext cx="5449835" cy="6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12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9FC31DEF-C4F1-045D-ACCB-F3B1C44C2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58" y="2026917"/>
            <a:ext cx="5681484" cy="28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88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3FE970-103E-C28A-11DD-4DE7E39C6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50" y="2252469"/>
            <a:ext cx="5657100" cy="23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7738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lines&#10;&#10;Description automatically generated with medium confidence">
            <a:extLst>
              <a:ext uri="{FF2B5EF4-FFF2-40B4-BE49-F238E27FC236}">
                <a16:creationId xmlns:a16="http://schemas.microsoft.com/office/drawing/2014/main" id="{94014FFD-DA56-7C1F-735C-10D0CB3EB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22" y="384042"/>
            <a:ext cx="5647955" cy="60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76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red lines&#10;&#10;Description automatically generated">
            <a:extLst>
              <a:ext uri="{FF2B5EF4-FFF2-40B4-BE49-F238E27FC236}">
                <a16:creationId xmlns:a16="http://schemas.microsoft.com/office/drawing/2014/main" id="{216F6CE1-B6C2-2B79-2412-9E32F16EF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2" y="2177793"/>
            <a:ext cx="5602235" cy="25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8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6BC4EC2-D105-83CC-91D0-4A6422926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518154"/>
            <a:ext cx="5184659" cy="5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6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the euro area&#10;&#10;Description automatically generated with medium confidence">
            <a:extLst>
              <a:ext uri="{FF2B5EF4-FFF2-40B4-BE49-F238E27FC236}">
                <a16:creationId xmlns:a16="http://schemas.microsoft.com/office/drawing/2014/main" id="{5379BE22-A54A-7BBE-7E7E-9814AB949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5" y="740658"/>
            <a:ext cx="4953010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number of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8EE66E7E-AD1A-79CB-DBE5-0EBC1A016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251199"/>
            <a:ext cx="5044450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2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financial conditions&#10;&#10;Description automatically generated">
            <a:extLst>
              <a:ext uri="{FF2B5EF4-FFF2-40B4-BE49-F238E27FC236}">
                <a16:creationId xmlns:a16="http://schemas.microsoft.com/office/drawing/2014/main" id="{0524BA4F-A4BC-FB9C-4A34-E40865A49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091179"/>
            <a:ext cx="5108458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65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2AEF2FE-1E65-1BDE-833C-2385D0C76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81451"/>
            <a:ext cx="509931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19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aluminum&#10;&#10;Description automatically generated">
            <a:extLst>
              <a:ext uri="{FF2B5EF4-FFF2-40B4-BE49-F238E27FC236}">
                <a16:creationId xmlns:a16="http://schemas.microsoft.com/office/drawing/2014/main" id="{D8258B8B-2D18-F32F-8E9A-C742E836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434334"/>
            <a:ext cx="5062738" cy="5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global</a:t>
            </a:r>
            <a:r>
              <a:rPr lang="is-IS" dirty="0"/>
              <a:t> </a:t>
            </a:r>
            <a:r>
              <a:rPr lang="is-IS" dirty="0" err="1"/>
              <a:t>economy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terms</a:t>
            </a:r>
            <a:r>
              <a:rPr lang="is-IS" dirty="0"/>
              <a:t> of </a:t>
            </a:r>
            <a:r>
              <a:rPr lang="is-IS" dirty="0" err="1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oil prices&#10;&#10;Description automatically generated">
            <a:extLst>
              <a:ext uri="{FF2B5EF4-FFF2-40B4-BE49-F238E27FC236}">
                <a16:creationId xmlns:a16="http://schemas.microsoft.com/office/drawing/2014/main" id="{846AB06D-619F-B718-977E-5C501E70F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7547"/>
            <a:ext cx="5047498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oil prices&#10;&#10;Description automatically generated">
            <a:extLst>
              <a:ext uri="{FF2B5EF4-FFF2-40B4-BE49-F238E27FC236}">
                <a16:creationId xmlns:a16="http://schemas.microsoft.com/office/drawing/2014/main" id="{0288F51A-EADB-E1FE-1F45-1AAA4D058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100323"/>
            <a:ext cx="5169419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6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price of the stock market&#10;&#10;Description automatically generated">
            <a:extLst>
              <a:ext uri="{FF2B5EF4-FFF2-40B4-BE49-F238E27FC236}">
                <a16:creationId xmlns:a16="http://schemas.microsoft.com/office/drawing/2014/main" id="{A6944826-35A5-44A1-C0B3-D5FD3922F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938779"/>
            <a:ext cx="5123698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81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prices&#10;&#10;Description automatically generated with medium confidence">
            <a:extLst>
              <a:ext uri="{FF2B5EF4-FFF2-40B4-BE49-F238E27FC236}">
                <a16:creationId xmlns:a16="http://schemas.microsoft.com/office/drawing/2014/main" id="{C6C70C81-F0FF-C45A-79D4-C8469DFEC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851911"/>
            <a:ext cx="5056642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38C357F2-D7EB-1EF4-0997-AEC613849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371596"/>
            <a:ext cx="5099314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1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II </a:t>
            </a:r>
            <a:r>
              <a:rPr lang="is-IS" dirty="0" err="1"/>
              <a:t>Monetary</a:t>
            </a:r>
            <a:r>
              <a:rPr lang="is-IS" dirty="0"/>
              <a:t> </a:t>
            </a:r>
            <a:r>
              <a:rPr lang="is-IS" dirty="0" err="1"/>
              <a:t>policy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domestic</a:t>
            </a:r>
            <a:r>
              <a:rPr lang="is-IS" dirty="0"/>
              <a:t> </a:t>
            </a:r>
            <a:r>
              <a:rPr lang="is-IS" dirty="0" err="1"/>
              <a:t>financial</a:t>
            </a:r>
            <a:r>
              <a:rPr lang="is-IS" dirty="0"/>
              <a:t> markets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CBB9000B-C5B5-EFB6-1863-2FA8A02CB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729990"/>
            <a:ext cx="4995682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2B6EE0F6-F5CF-CD8A-6359-450F3699C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704082"/>
            <a:ext cx="4992634" cy="54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0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7898BDD2-17F4-CF98-3355-0E420B274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20491"/>
            <a:ext cx="4995682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5FCD570-4A51-613F-C2C6-6AFD770BB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957067"/>
            <a:ext cx="5169419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2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in iceland&#10;&#10;Description automatically generated with medium confidence">
            <a:extLst>
              <a:ext uri="{FF2B5EF4-FFF2-40B4-BE49-F238E27FC236}">
                <a16:creationId xmlns:a16="http://schemas.microsoft.com/office/drawing/2014/main" id="{B35BB7C6-CF04-5A9C-5832-B4F321179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926587"/>
            <a:ext cx="5004826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urrency exchange rate&#10;&#10;Description automatically generated">
            <a:extLst>
              <a:ext uri="{FF2B5EF4-FFF2-40B4-BE49-F238E27FC236}">
                <a16:creationId xmlns:a16="http://schemas.microsoft.com/office/drawing/2014/main" id="{A81E5C6B-5614-2107-F73C-BDE338AB0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350260"/>
            <a:ext cx="5023114" cy="41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1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09F63304-958F-8BCD-6545-9EC67E894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272535"/>
            <a:ext cx="5074930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6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 going up&#10;&#10;Description automatically generated">
            <a:extLst>
              <a:ext uri="{FF2B5EF4-FFF2-40B4-BE49-F238E27FC236}">
                <a16:creationId xmlns:a16="http://schemas.microsoft.com/office/drawing/2014/main" id="{05DC671D-C32B-042C-2DD2-79C2F227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35019"/>
            <a:ext cx="5050546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0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FF8061B6-C567-DF03-2D06-2AC80211C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25063"/>
            <a:ext cx="5084074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9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redit system&#10;&#10;Description automatically generated">
            <a:extLst>
              <a:ext uri="{FF2B5EF4-FFF2-40B4-BE49-F238E27FC236}">
                <a16:creationId xmlns:a16="http://schemas.microsoft.com/office/drawing/2014/main" id="{ADA1DEDD-CA08-B811-BC97-E05D16DA7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00679"/>
            <a:ext cx="5084074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0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C9AA01D5-CF68-EEDB-8F2D-E079FBDDB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749802"/>
            <a:ext cx="5202947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house price&#10;&#10;Description automatically generated">
            <a:extLst>
              <a:ext uri="{FF2B5EF4-FFF2-40B4-BE49-F238E27FC236}">
                <a16:creationId xmlns:a16="http://schemas.microsoft.com/office/drawing/2014/main" id="{3D807AAF-7CE6-5F9C-AFC9-77D937669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86" y="938779"/>
            <a:ext cx="5233427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1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house sale&#10;&#10;Description automatically generated with medium confidence">
            <a:extLst>
              <a:ext uri="{FF2B5EF4-FFF2-40B4-BE49-F238E27FC236}">
                <a16:creationId xmlns:a16="http://schemas.microsoft.com/office/drawing/2014/main" id="{D93D7FF2-BC36-5C17-E7DF-EFFFDC204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774186"/>
            <a:ext cx="5020066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0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235600E-31CE-7E91-F762-5A661947D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22015"/>
            <a:ext cx="5084074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0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disposable income&#10;&#10;Description automatically generated">
            <a:extLst>
              <a:ext uri="{FF2B5EF4-FFF2-40B4-BE49-F238E27FC236}">
                <a16:creationId xmlns:a16="http://schemas.microsoft.com/office/drawing/2014/main" id="{6823E138-9EF5-11C2-9E7C-975A1A3E0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99" y="1242055"/>
            <a:ext cx="5117602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average wage in advanced economics&#10;&#10;Description automatically generated">
            <a:extLst>
              <a:ext uri="{FF2B5EF4-FFF2-40B4-BE49-F238E27FC236}">
                <a16:creationId xmlns:a16="http://schemas.microsoft.com/office/drawing/2014/main" id="{939DB833-D8E2-FCE7-D17B-C77CBC3B0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083559"/>
            <a:ext cx="5077978" cy="46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8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interest rates&#10;&#10;Description automatically generated">
            <a:extLst>
              <a:ext uri="{FF2B5EF4-FFF2-40B4-BE49-F238E27FC236}">
                <a16:creationId xmlns:a16="http://schemas.microsoft.com/office/drawing/2014/main" id="{8B5AAA6D-AB1E-F673-DB84-D71E5BA0E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01263"/>
            <a:ext cx="5087122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9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D7B44678-D73A-CB5F-7B95-6D766A01B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4" y="560826"/>
            <a:ext cx="5242571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III </a:t>
            </a:r>
            <a:r>
              <a:rPr lang="is-IS" dirty="0" err="1"/>
              <a:t>Demand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GDP </a:t>
            </a:r>
            <a:r>
              <a:rPr lang="is-IS" dirty="0" err="1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6E439C2-F935-C468-ED0A-0E328495B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16858"/>
            <a:ext cx="5093218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18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365C6BF-3D00-B58D-3E5F-5B6BAAF6D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691890"/>
            <a:ext cx="5074930" cy="54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75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FEC824F-E332-825C-A1BB-19C8A8BCA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37255"/>
            <a:ext cx="5099314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growth of a number of percent&#10;&#10;Description automatically generated with medium confidence">
            <a:extLst>
              <a:ext uri="{FF2B5EF4-FFF2-40B4-BE49-F238E27FC236}">
                <a16:creationId xmlns:a16="http://schemas.microsoft.com/office/drawing/2014/main" id="{2015F7FB-51D4-05E4-237E-932BF257B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71596"/>
            <a:ext cx="5084074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5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 and numbers&#10;&#10;Description automatically generated">
            <a:extLst>
              <a:ext uri="{FF2B5EF4-FFF2-40B4-BE49-F238E27FC236}">
                <a16:creationId xmlns:a16="http://schemas.microsoft.com/office/drawing/2014/main" id="{0ACAA0B1-06A1-284B-8257-4784D6746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73831"/>
            <a:ext cx="5145034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8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C212FE2-5663-AC8B-368A-5673D222E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659886"/>
            <a:ext cx="5160274" cy="55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8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business investment&#10;&#10;Description automatically generated with medium confidence">
            <a:extLst>
              <a:ext uri="{FF2B5EF4-FFF2-40B4-BE49-F238E27FC236}">
                <a16:creationId xmlns:a16="http://schemas.microsoft.com/office/drawing/2014/main" id="{31D6FAA5-7395-302C-DBD1-2DC7E5CFB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679698"/>
            <a:ext cx="5172467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rise of unemployment and wage growth&#10;&#10;Description automatically generated">
            <a:extLst>
              <a:ext uri="{FF2B5EF4-FFF2-40B4-BE49-F238E27FC236}">
                <a16:creationId xmlns:a16="http://schemas.microsoft.com/office/drawing/2014/main" id="{8AF31F10-9D91-0E6F-ED06-8F309F9C8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1054603"/>
            <a:ext cx="5038354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690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3BE18DA-E8B9-12FD-C9EE-402EA9891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701034"/>
            <a:ext cx="5123698" cy="5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8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4FA05724-5FA6-10DE-671F-436BC00B1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06" y="970783"/>
            <a:ext cx="5294387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1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ED5DA30F-F323-1692-2879-400063488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2" y="719322"/>
            <a:ext cx="5190755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96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4465246-C330-7D89-DA71-824E3718A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293871"/>
            <a:ext cx="5090170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3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0622A680-3E05-56A4-21C4-398C41237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97275"/>
            <a:ext cx="5081026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9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change in government&#10;&#10;Description automatically generated with medium confidence">
            <a:extLst>
              <a:ext uri="{FF2B5EF4-FFF2-40B4-BE49-F238E27FC236}">
                <a16:creationId xmlns:a16="http://schemas.microsoft.com/office/drawing/2014/main" id="{65CFC2C8-5F38-E27E-B723-63CBF88E3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67735"/>
            <a:ext cx="5062738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8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C56DAD94-2505-F908-08D2-FABDA5377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672078"/>
            <a:ext cx="5148082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74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A7CD5F5-6317-9584-8AED-1EC26F926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812286"/>
            <a:ext cx="5138938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5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travel company&#10;&#10;Description automatically generated with medium confidence">
            <a:extLst>
              <a:ext uri="{FF2B5EF4-FFF2-40B4-BE49-F238E27FC236}">
                <a16:creationId xmlns:a16="http://schemas.microsoft.com/office/drawing/2014/main" id="{54430AA0-D678-8390-2638-6AEC3E7A0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862579"/>
            <a:ext cx="5114554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35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A647B12-A3BC-859B-1CC9-F17D0939A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585210"/>
            <a:ext cx="5047498" cy="5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4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7A00181-FCEF-8EE5-57D9-C49991FAB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78" y="583686"/>
            <a:ext cx="5437643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8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80B0965-BA12-BFBE-BC77-06A7AB9E4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8" y="1171951"/>
            <a:ext cx="5224283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5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8B2AD8ED-93DA-B20A-32A5-1CA5A3C4C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52850"/>
            <a:ext cx="5145034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4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and blue lines&#10;&#10;Description automatically generated with medium confidence">
            <a:extLst>
              <a:ext uri="{FF2B5EF4-FFF2-40B4-BE49-F238E27FC236}">
                <a16:creationId xmlns:a16="http://schemas.microsoft.com/office/drawing/2014/main" id="{90D871DA-41D3-C957-4708-8B7653CA6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06775"/>
            <a:ext cx="5145034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4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red lines&#10;&#10;Description automatically generated">
            <a:extLst>
              <a:ext uri="{FF2B5EF4-FFF2-40B4-BE49-F238E27FC236}">
                <a16:creationId xmlns:a16="http://schemas.microsoft.com/office/drawing/2014/main" id="{A8BF7AE4-6C6F-69A8-0902-DFD9F4AD1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01263"/>
            <a:ext cx="5084074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7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BCD4E003-3122-727D-D74F-59D74886C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961639"/>
            <a:ext cx="5138938" cy="493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55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6AF2C939-435F-48B0-BF6D-268586AA7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44875"/>
            <a:ext cx="514808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51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5F0F303-4B16-4AA9-B55B-75F1276E8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66566"/>
            <a:ext cx="5145034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6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5EF4370D-6D10-F740-6906-6C48BE8C2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299967"/>
            <a:ext cx="5084074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938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3C468FE6-C7EB-07C1-777E-9DCC99354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39718"/>
            <a:ext cx="5145034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554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IV </a:t>
            </a:r>
            <a:r>
              <a:rPr lang="is-IS" dirty="0" err="1"/>
              <a:t>Labour</a:t>
            </a:r>
            <a:r>
              <a:rPr lang="is-IS" dirty="0"/>
              <a:t> market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factor</a:t>
            </a:r>
            <a:r>
              <a:rPr lang="is-IS" dirty="0"/>
              <a:t> </a:t>
            </a:r>
            <a:r>
              <a:rPr lang="is-IS" dirty="0" err="1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sales and services&#10;&#10;Description automatically generated with medium confidence">
            <a:extLst>
              <a:ext uri="{FF2B5EF4-FFF2-40B4-BE49-F238E27FC236}">
                <a16:creationId xmlns:a16="http://schemas.microsoft.com/office/drawing/2014/main" id="{B7D52BB9-BD0C-FAEE-9AF7-3A8E9E334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793998"/>
            <a:ext cx="5038354" cy="52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509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6099FD1-592B-BAC0-91AD-1955A0848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812286"/>
            <a:ext cx="5068834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94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number of people in the employment rate&#10;&#10;Description automatically generated">
            <a:extLst>
              <a:ext uri="{FF2B5EF4-FFF2-40B4-BE49-F238E27FC236}">
                <a16:creationId xmlns:a16="http://schemas.microsoft.com/office/drawing/2014/main" id="{B10DDF33-F35B-94D5-C024-35C57C135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20135"/>
            <a:ext cx="5013970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5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unemployment rate&#10;&#10;Description automatically generated">
            <a:extLst>
              <a:ext uri="{FF2B5EF4-FFF2-40B4-BE49-F238E27FC236}">
                <a16:creationId xmlns:a16="http://schemas.microsoft.com/office/drawing/2014/main" id="{91717513-4F19-ABAF-D5F2-D3021EE37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600450"/>
            <a:ext cx="5013970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080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18F6410B-1214-4C6A-BECB-CFFC0113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38194"/>
            <a:ext cx="5077978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">
            <a:extLst>
              <a:ext uri="{FF2B5EF4-FFF2-40B4-BE49-F238E27FC236}">
                <a16:creationId xmlns:a16="http://schemas.microsoft.com/office/drawing/2014/main" id="{F0F0BA42-F2A1-17BA-4C82-8A2C52624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972307"/>
            <a:ext cx="5181611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7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hours and unemployment&#10;&#10;Description automatically generated with medium confidence">
            <a:extLst>
              <a:ext uri="{FF2B5EF4-FFF2-40B4-BE49-F238E27FC236}">
                <a16:creationId xmlns:a16="http://schemas.microsoft.com/office/drawing/2014/main" id="{36D85A42-E1C6-9884-5F4B-1DE216198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80511"/>
            <a:ext cx="5020066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59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342EC3A6-C25B-E561-DFEF-52D49369C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935731"/>
            <a:ext cx="4998730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26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4F27FBF6-0233-590E-6DFE-B1A98E78B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487674"/>
            <a:ext cx="5010922" cy="58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50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5DB3A143-3A3D-D70E-3860-AC05D8C24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70072"/>
            <a:ext cx="4995682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68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V </a:t>
            </a:r>
            <a:r>
              <a:rPr lang="is-IS" dirty="0" err="1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growth of trading partners&#10;&#10;Description automatically generated">
            <a:extLst>
              <a:ext uri="{FF2B5EF4-FFF2-40B4-BE49-F238E27FC236}">
                <a16:creationId xmlns:a16="http://schemas.microsoft.com/office/drawing/2014/main" id="{3C2403CA-E21E-1043-34F7-80AE1A16D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1136899"/>
            <a:ext cx="5138938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340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8427611D-7B8F-B547-7504-FBD714AB0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17087"/>
            <a:ext cx="5017018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834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E9661BA8-ECE5-FE2F-E11B-DEED63CE1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5" y="675126"/>
            <a:ext cx="5059690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606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1F0383E6-894B-FE49-BA14-3243877C3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632454"/>
            <a:ext cx="5020066" cy="5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39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st reduction&#10;&#10;Description automatically generated with medium confidence">
            <a:extLst>
              <a:ext uri="{FF2B5EF4-FFF2-40B4-BE49-F238E27FC236}">
                <a16:creationId xmlns:a16="http://schemas.microsoft.com/office/drawing/2014/main" id="{33B09B3C-8A84-6F8F-3CD3-E6C5F687E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25647"/>
            <a:ext cx="5026162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9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E0ED47C8-FB2D-6153-0721-A92BFBA29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766566"/>
            <a:ext cx="5026162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659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sales and services&#10;&#10;Description automatically generated">
            <a:extLst>
              <a:ext uri="{FF2B5EF4-FFF2-40B4-BE49-F238E27FC236}">
                <a16:creationId xmlns:a16="http://schemas.microsoft.com/office/drawing/2014/main" id="{88326FE2-042D-5C53-2738-2DB40219D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58007"/>
            <a:ext cx="5084074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40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86DABFC-661A-9B7F-2994-38B8D8DD7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06190"/>
            <a:ext cx="5084074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95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amount of wage in the year&#10;&#10;Description automatically generated with medium confidence">
            <a:extLst>
              <a:ext uri="{FF2B5EF4-FFF2-40B4-BE49-F238E27FC236}">
                <a16:creationId xmlns:a16="http://schemas.microsoft.com/office/drawing/2014/main" id="{943C4ED1-23F3-EAAE-7BFA-E043F4811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95751"/>
            <a:ext cx="5020066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176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market prices&#10;&#10;Description automatically generated with medium confidence">
            <a:extLst>
              <a:ext uri="{FF2B5EF4-FFF2-40B4-BE49-F238E27FC236}">
                <a16:creationId xmlns:a16="http://schemas.microsoft.com/office/drawing/2014/main" id="{D984559E-333F-0515-CD80-3E81A442E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36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the rate of the fall&#10;&#10;Description automatically generated with medium confidence">
            <a:extLst>
              <a:ext uri="{FF2B5EF4-FFF2-40B4-BE49-F238E27FC236}">
                <a16:creationId xmlns:a16="http://schemas.microsoft.com/office/drawing/2014/main" id="{FC825A53-686D-5E9F-B4E5-99071AD8E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008883"/>
            <a:ext cx="4934722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9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sales and prices&#10;&#10;Description automatically generated with medium confidence">
            <a:extLst>
              <a:ext uri="{FF2B5EF4-FFF2-40B4-BE49-F238E27FC236}">
                <a16:creationId xmlns:a16="http://schemas.microsoft.com/office/drawing/2014/main" id="{88CF0384-63D0-2E19-4D7C-15DE4C24C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138423"/>
            <a:ext cx="5123698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44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short term forecast&#10;&#10;Description automatically generated with medium confidence">
            <a:extLst>
              <a:ext uri="{FF2B5EF4-FFF2-40B4-BE49-F238E27FC236}">
                <a16:creationId xmlns:a16="http://schemas.microsoft.com/office/drawing/2014/main" id="{85163460-0A49-7B49-C984-F9333B7BE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733038"/>
            <a:ext cx="5105410" cy="5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9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growth of the company&#10;&#10;Description automatically generated with medium confidence">
            <a:extLst>
              <a:ext uri="{FF2B5EF4-FFF2-40B4-BE49-F238E27FC236}">
                <a16:creationId xmlns:a16="http://schemas.microsoft.com/office/drawing/2014/main" id="{393D3B19-6C27-AE7C-4258-688F4717A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75" y="897631"/>
            <a:ext cx="4968250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182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30780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growth and decline&#10;&#10;Description automatically generated with medium confidence">
            <a:extLst>
              <a:ext uri="{FF2B5EF4-FFF2-40B4-BE49-F238E27FC236}">
                <a16:creationId xmlns:a16="http://schemas.microsoft.com/office/drawing/2014/main" id="{5F7E8AEF-4884-6521-DC6C-B89467A3A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705606"/>
            <a:ext cx="4995682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27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2BE80BF0-831D-79E4-E97B-E4B06A15B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0" y="1354832"/>
            <a:ext cx="5641859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62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5BA00475-E873-B7C7-3BD6-0E9B7D66A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751326"/>
            <a:ext cx="5010922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02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100240A-571A-98C7-9FAC-DB7C097D5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02" y="2042157"/>
            <a:ext cx="5663196" cy="27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20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5447A93-1D9D-38C1-0B8D-006998E5C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643122"/>
            <a:ext cx="5108458" cy="55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67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bars&#10;&#10;Description automatically generated with medium confidence">
            <a:extLst>
              <a:ext uri="{FF2B5EF4-FFF2-40B4-BE49-F238E27FC236}">
                <a16:creationId xmlns:a16="http://schemas.microsoft.com/office/drawing/2014/main" id="{60DA5816-AD74-24ED-35C7-E7CFAEA40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86" y="1373120"/>
            <a:ext cx="5614427" cy="41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246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AFAFDA7D-54B4-6DEA-B245-EE3407C02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67" y="691890"/>
            <a:ext cx="5096266" cy="54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5298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1119</TotalTime>
  <Words>87</Words>
  <Application>Microsoft Office PowerPoint</Application>
  <PresentationFormat>Widescreen</PresentationFormat>
  <Paragraphs>18</Paragraphs>
  <Slides>136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0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Tómas Dan Halldórsson</cp:lastModifiedBy>
  <cp:revision>44</cp:revision>
  <dcterms:created xsi:type="dcterms:W3CDTF">2018-11-06T17:53:57Z</dcterms:created>
  <dcterms:modified xsi:type="dcterms:W3CDTF">2023-11-21T19:07:21Z</dcterms:modified>
</cp:coreProperties>
</file>