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53" r:id="rId3"/>
    <p:sldId id="782" r:id="rId4"/>
    <p:sldId id="837" r:id="rId5"/>
    <p:sldId id="838" r:id="rId6"/>
    <p:sldId id="839" r:id="rId7"/>
    <p:sldId id="840" r:id="rId8"/>
    <p:sldId id="841" r:id="rId9"/>
    <p:sldId id="842" r:id="rId10"/>
    <p:sldId id="843" r:id="rId11"/>
    <p:sldId id="844" r:id="rId12"/>
    <p:sldId id="845" r:id="rId13"/>
    <p:sldId id="846" r:id="rId14"/>
    <p:sldId id="847" r:id="rId15"/>
    <p:sldId id="848" r:id="rId16"/>
    <p:sldId id="849" r:id="rId17"/>
    <p:sldId id="850" r:id="rId18"/>
    <p:sldId id="851" r:id="rId19"/>
    <p:sldId id="852" r:id="rId20"/>
    <p:sldId id="853" r:id="rId21"/>
    <p:sldId id="854" r:id="rId22"/>
    <p:sldId id="855" r:id="rId23"/>
    <p:sldId id="856" r:id="rId24"/>
    <p:sldId id="857" r:id="rId25"/>
    <p:sldId id="354" r:id="rId26"/>
    <p:sldId id="797" r:id="rId27"/>
    <p:sldId id="858" r:id="rId28"/>
    <p:sldId id="859" r:id="rId29"/>
    <p:sldId id="860" r:id="rId30"/>
    <p:sldId id="861" r:id="rId31"/>
    <p:sldId id="862" r:id="rId32"/>
    <p:sldId id="863" r:id="rId33"/>
    <p:sldId id="864" r:id="rId34"/>
    <p:sldId id="865" r:id="rId35"/>
    <p:sldId id="866" r:id="rId36"/>
    <p:sldId id="867" r:id="rId37"/>
    <p:sldId id="868" r:id="rId38"/>
    <p:sldId id="869" r:id="rId39"/>
    <p:sldId id="870" r:id="rId40"/>
    <p:sldId id="871" r:id="rId41"/>
    <p:sldId id="872" r:id="rId42"/>
    <p:sldId id="355" r:id="rId43"/>
    <p:sldId id="819" r:id="rId44"/>
    <p:sldId id="873" r:id="rId45"/>
    <p:sldId id="874" r:id="rId46"/>
    <p:sldId id="875" r:id="rId47"/>
    <p:sldId id="876" r:id="rId48"/>
    <p:sldId id="877" r:id="rId49"/>
    <p:sldId id="878" r:id="rId50"/>
    <p:sldId id="879" r:id="rId51"/>
    <p:sldId id="880" r:id="rId52"/>
    <p:sldId id="882" r:id="rId53"/>
    <p:sldId id="881" r:id="rId54"/>
    <p:sldId id="883" r:id="rId55"/>
    <p:sldId id="884" r:id="rId56"/>
    <p:sldId id="885" r:id="rId57"/>
    <p:sldId id="886" r:id="rId58"/>
    <p:sldId id="887" r:id="rId59"/>
    <p:sldId id="888" r:id="rId60"/>
    <p:sldId id="889" r:id="rId61"/>
    <p:sldId id="890" r:id="rId62"/>
    <p:sldId id="891" r:id="rId63"/>
    <p:sldId id="892" r:id="rId64"/>
    <p:sldId id="894" r:id="rId65"/>
    <p:sldId id="893" r:id="rId66"/>
    <p:sldId id="356" r:id="rId67"/>
    <p:sldId id="825" r:id="rId68"/>
    <p:sldId id="895" r:id="rId69"/>
    <p:sldId id="896" r:id="rId70"/>
    <p:sldId id="897" r:id="rId71"/>
    <p:sldId id="898" r:id="rId72"/>
    <p:sldId id="899" r:id="rId73"/>
    <p:sldId id="900" r:id="rId74"/>
    <p:sldId id="901" r:id="rId75"/>
    <p:sldId id="357" r:id="rId76"/>
    <p:sldId id="836" r:id="rId77"/>
    <p:sldId id="902" r:id="rId78"/>
    <p:sldId id="903" r:id="rId79"/>
    <p:sldId id="905" r:id="rId80"/>
    <p:sldId id="904" r:id="rId81"/>
    <p:sldId id="906" r:id="rId82"/>
    <p:sldId id="907" r:id="rId83"/>
    <p:sldId id="908" r:id="rId84"/>
    <p:sldId id="909" r:id="rId85"/>
    <p:sldId id="910" r:id="rId86"/>
    <p:sldId id="911" r:id="rId87"/>
    <p:sldId id="912" r:id="rId88"/>
    <p:sldId id="913" r:id="rId89"/>
    <p:sldId id="914" r:id="rId90"/>
    <p:sldId id="915" r:id="rId91"/>
    <p:sldId id="916" r:id="rId92"/>
    <p:sldId id="917" r:id="rId93"/>
    <p:sldId id="918" r:id="rId94"/>
    <p:sldId id="919" r:id="rId95"/>
    <p:sldId id="920" r:id="rId96"/>
    <p:sldId id="921" r:id="rId97"/>
    <p:sldId id="922" r:id="rId98"/>
    <p:sldId id="923" r:id="rId99"/>
    <p:sldId id="925" r:id="rId100"/>
    <p:sldId id="924" r:id="rId101"/>
    <p:sldId id="926" r:id="rId102"/>
    <p:sldId id="927" r:id="rId103"/>
    <p:sldId id="928" r:id="rId104"/>
    <p:sldId id="929" r:id="rId105"/>
    <p:sldId id="930" r:id="rId106"/>
    <p:sldId id="932" r:id="rId107"/>
    <p:sldId id="931" r:id="rId108"/>
    <p:sldId id="933" r:id="rId109"/>
    <p:sldId id="934" r:id="rId110"/>
    <p:sldId id="935" r:id="rId111"/>
    <p:sldId id="937" r:id="rId112"/>
    <p:sldId id="936" r:id="rId113"/>
    <p:sldId id="938" r:id="rId114"/>
    <p:sldId id="939" r:id="rId115"/>
    <p:sldId id="940" r:id="rId116"/>
    <p:sldId id="941" r:id="rId117"/>
    <p:sldId id="942" r:id="rId118"/>
    <p:sldId id="943" r:id="rId119"/>
    <p:sldId id="944" r:id="rId120"/>
    <p:sldId id="945" r:id="rId121"/>
    <p:sldId id="946" r:id="rId122"/>
    <p:sldId id="947" r:id="rId123"/>
    <p:sldId id="948" r:id="rId124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14" y="1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24.11.2022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Monetary Bulletin 2022/4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AE9199A-C43B-5BA7-F777-BB58D4542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129279"/>
            <a:ext cx="5026162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089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F7FDF5F-C550-2F92-0B04-7B95432F0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14395"/>
            <a:ext cx="5013970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42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8D30037-32A8-E11F-2575-09D71A58F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685794"/>
            <a:ext cx="5010922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54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CD79B00-E11C-151F-4E16-A8358BB2B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711702"/>
            <a:ext cx="5010922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341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004BEB-349F-A76E-13D6-81B397C3D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749802"/>
            <a:ext cx="5126746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86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C7F1CF6-61A4-41A9-F3E2-39D8CF9F4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685794"/>
            <a:ext cx="5120650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234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72F210-BB04-5DC1-8EC9-76D4CB93E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850387"/>
            <a:ext cx="5074930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51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Box 3 </a:t>
            </a:r>
            <a:r>
              <a:rPr lang="en-US" dirty="0"/>
              <a:t>Fiscal budget proposal for 2023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928324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F6207BB-9629-C695-1472-456D33DC2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278631"/>
            <a:ext cx="5020066" cy="43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65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7F90D16-D18A-C892-68D3-AD2D11314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210051"/>
            <a:ext cx="5017018" cy="44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246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8F54966-0130-1C28-0338-C6A903734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114039"/>
            <a:ext cx="5077978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4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A69FF7D-4368-DE42-F227-D3D149511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155187"/>
            <a:ext cx="5099314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37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EC32CA5-E13C-70F8-DF80-24CB26122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07359"/>
            <a:ext cx="5020066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842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/>
              <a:t>Box 4 </a:t>
            </a:r>
            <a:r>
              <a:rPr lang="en-US" dirty="0"/>
              <a:t>The Central Bank’s macroeconomic forecasts for 2021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916052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333CF5E-DB57-B914-BE24-0C6CCC46E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15" y="1155187"/>
            <a:ext cx="4861570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915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140153F-E3CF-6788-1A2B-BAE5E957F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43" y="1138423"/>
            <a:ext cx="4946914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57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D640A1F-3659-81B1-3245-D6BE1F77E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91" y="1025647"/>
            <a:ext cx="4864618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909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A94D3C6-A544-F26B-A7C6-1D71E2B7B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1406648"/>
            <a:ext cx="5169419" cy="4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34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FFA46C2-0E35-8660-0A0F-6C37BC13E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873247"/>
            <a:ext cx="5074930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830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70D23EB-5DEC-A782-C806-6E0A2EC2F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35" y="783330"/>
            <a:ext cx="4922530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385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9E3A438B-0C38-E390-CF6C-A7F537752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6" y="1004311"/>
            <a:ext cx="11210567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251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FACB1E2-61AE-6F64-ED9B-CD0261AF9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43" y="1228339"/>
            <a:ext cx="4946914" cy="44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54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7044D50-E56C-9A38-6EE1-B8D703C5F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987547"/>
            <a:ext cx="5023114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602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E8047C9F-5A06-14EE-C01A-757682EC1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07" y="1380740"/>
            <a:ext cx="4989586" cy="40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090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A9C3345-1ACC-74DB-19BD-6C1DA7AAB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58" y="298934"/>
            <a:ext cx="3839684" cy="65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687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E92A9662-E265-DCB4-1752-8CC37B50B4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0" y="1004311"/>
            <a:ext cx="11116079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143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BC89015-B161-77C8-C5E3-AC92CD8E2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859531"/>
            <a:ext cx="5074930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3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B6E09F0-3164-36D6-5911-F45F3B814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6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5D3C7E0-81E7-F91F-23A2-95CEBE76C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267963"/>
            <a:ext cx="4995682" cy="43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2DDCF45-0558-55DB-D460-EA42AC241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1" y="772662"/>
            <a:ext cx="4956058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6203B9E-2341-4579-BD24-3F8D20DFD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347212"/>
            <a:ext cx="5081026" cy="41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9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B6F191E-BF07-A3C7-F117-81ABA2441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1001263"/>
            <a:ext cx="5202947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F2DDC03-F4C7-8652-1067-E2605CEC89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013455"/>
            <a:ext cx="5035306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61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98A2650-FC44-03A4-0063-AF54BC08C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013455"/>
            <a:ext cx="5062738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4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global</a:t>
            </a:r>
            <a:r>
              <a:rPr lang="is-IS" dirty="0"/>
              <a:t> </a:t>
            </a:r>
            <a:r>
              <a:rPr lang="is-IS" dirty="0" err="1"/>
              <a:t>economy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terms</a:t>
            </a:r>
            <a:r>
              <a:rPr lang="is-IS" dirty="0"/>
              <a:t> of </a:t>
            </a:r>
            <a:r>
              <a:rPr lang="is-IS" dirty="0" err="1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D3C60BD-C702-D679-563D-F4DC73850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1130803"/>
            <a:ext cx="5181611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87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E86EE11-3DE3-F696-E9B5-66C0BBAFA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1130803"/>
            <a:ext cx="5181611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1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08E2895-092C-02CE-E35D-F6DD21A6A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954019"/>
            <a:ext cx="5181611" cy="49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60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D80CBF8-4A5A-DCBF-32B0-19E62AF0E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801618"/>
            <a:ext cx="5099314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4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53F86A8-D675-3730-ED8D-8B7CE91B0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1399028"/>
            <a:ext cx="4998730" cy="40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91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II </a:t>
            </a:r>
            <a:r>
              <a:rPr lang="is-IS" dirty="0" err="1"/>
              <a:t>Monetary</a:t>
            </a:r>
            <a:r>
              <a:rPr lang="is-IS" dirty="0"/>
              <a:t> </a:t>
            </a:r>
            <a:r>
              <a:rPr lang="is-IS" dirty="0" err="1"/>
              <a:t>policy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domestic</a:t>
            </a:r>
            <a:r>
              <a:rPr lang="is-IS" dirty="0"/>
              <a:t> </a:t>
            </a:r>
            <a:r>
              <a:rPr lang="is-IS" dirty="0" err="1"/>
              <a:t>financial</a:t>
            </a:r>
            <a:r>
              <a:rPr lang="is-IS" dirty="0"/>
              <a:t> markets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8A88952-56BC-E4CA-E4D7-3430FC9CB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752850"/>
            <a:ext cx="4937770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56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CE73E3C-3320-0474-8AD5-B8ACBF777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03FF803-CB87-E736-08E4-D82F91C95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81451"/>
            <a:ext cx="4995682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8158B46B-E7E9-87D2-059F-9261815CB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BFFB6DA-A1BF-75B4-0772-C9C73EAC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1086607"/>
            <a:ext cx="5111506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9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017FD5A-926E-4CAF-F41F-8DCB1FB33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362452"/>
            <a:ext cx="5029210" cy="41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24F0665-6B7C-7AE2-0FEC-94E53D6FB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1394456"/>
            <a:ext cx="5056642" cy="40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58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AB9A74CB-4706-F6E2-D70D-4A3501A23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940303"/>
            <a:ext cx="5090170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4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32A4014-10AE-B6BF-42FE-5B139F48F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925063"/>
            <a:ext cx="5120650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85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C7EF3DE-1F95-E5BF-DE05-8BA9B7FAD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1118611"/>
            <a:ext cx="5093218" cy="46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24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D00BE350-0BA7-FFAD-6B02-783E841EE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78" y="1127755"/>
            <a:ext cx="5285243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68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B5E6D20-5136-5FD6-74F3-3133DE1AA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1321303"/>
            <a:ext cx="4937770" cy="42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18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B8FDC24-1A62-3DA7-3FB3-A55A569B3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014979"/>
            <a:ext cx="5017018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1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C576370-E850-F794-9B78-E421115B1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722370"/>
            <a:ext cx="5065786" cy="54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13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0C7F063-7AD2-9884-8682-B7C70B9E6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38" y="950971"/>
            <a:ext cx="5239523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6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B923171-C1AC-A823-0DBF-BF934099D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67" y="981451"/>
            <a:ext cx="5096266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3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2E363C0-4E0C-99D1-A580-14C08899F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3" y="975355"/>
            <a:ext cx="5068834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2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7E68370-B59E-CE6C-7B4F-647368032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547110"/>
            <a:ext cx="5178563" cy="5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93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III </a:t>
            </a:r>
            <a:r>
              <a:rPr lang="is-IS" dirty="0" err="1"/>
              <a:t>Demand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GDP </a:t>
            </a:r>
            <a:r>
              <a:rPr lang="is-IS" dirty="0" err="1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F4DE50E-7AD5-CA45-3520-F63C762FC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20491"/>
            <a:ext cx="5013970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3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60B5543-D442-B383-31E7-535445E74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64687"/>
            <a:ext cx="5020066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72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0980B95-84A7-ABAE-86BE-DD30901BE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871723"/>
            <a:ext cx="5111506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81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D53D2C4-289A-43DD-A9C8-21A7F51E0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385312"/>
            <a:ext cx="5090170" cy="40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49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EC8E0D-8B84-B28B-8325-C463FA654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998215"/>
            <a:ext cx="5151130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6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BA29BA7-6F50-1DD4-E92B-2288342E63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861055"/>
            <a:ext cx="5160274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36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D0097569-F60F-BBD0-A126-8C527CE6E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9"/>
          <a:stretch/>
        </p:blipFill>
        <p:spPr>
          <a:xfrm>
            <a:off x="3333589" y="233917"/>
            <a:ext cx="5716210" cy="58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43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693301C-E2D5-DC8B-7A76-926E57380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79" y="1133851"/>
            <a:ext cx="5132842" cy="45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09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323FF9E1-94F4-8EF9-F248-D528FCD25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79" y="728466"/>
            <a:ext cx="5132842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1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A13A8B92-F22F-66B1-8C3B-20B547F36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5" y="758946"/>
            <a:ext cx="5059690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68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DBA24C2-24D9-5907-BF75-B90F0267E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731514"/>
            <a:ext cx="5151130" cy="5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8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613BF3B-BB88-EE92-B68F-D57C0A1B7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1310635"/>
            <a:ext cx="5093218" cy="42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39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522E91-D10A-FBDB-D029-FFED1E3F6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188715"/>
            <a:ext cx="5090170" cy="44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6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576F9742-4FE7-3CCE-B97C-5F7113AE9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251199"/>
            <a:ext cx="4995682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24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A582A49-02FB-F8F9-372C-CD268A890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46" y="1136899"/>
            <a:ext cx="5187707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35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B8DE48A-E8FD-7BEB-C86F-ABBF5B689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451098"/>
            <a:ext cx="5062738" cy="59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1BDEF20-30FB-67E2-E7E5-D5E1D7741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4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4E3A0C0B-E42D-F440-DDBF-F8237B71A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783330"/>
            <a:ext cx="5151130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0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3003BC-25B7-A977-F7DE-DEC495C89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1147567"/>
            <a:ext cx="5093218" cy="45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112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B044739-EB89-6711-9924-1116186E8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1136899"/>
            <a:ext cx="5181611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96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724B32-F10D-A357-7240-0C069DA86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978403"/>
            <a:ext cx="5151130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657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BF5CFD5-AB77-FE47-2A25-EEF9A66C2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1124707"/>
            <a:ext cx="5172467" cy="4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38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F38FFF38-C75D-C616-A999-D92A14F798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4" y="826002"/>
            <a:ext cx="5334011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479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E47C88F5-FE11-2B6C-D043-D7AEEB882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1257295"/>
            <a:ext cx="5093218" cy="4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77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BD3A2CE2-2208-399E-E7C5-98CE2385B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66" y="839718"/>
            <a:ext cx="5324867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34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IV </a:t>
            </a:r>
            <a:r>
              <a:rPr lang="is-IS" dirty="0" err="1"/>
              <a:t>Labour</a:t>
            </a:r>
            <a:r>
              <a:rPr lang="is-IS" dirty="0"/>
              <a:t> market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factor</a:t>
            </a:r>
            <a:r>
              <a:rPr lang="is-IS" dirty="0"/>
              <a:t> </a:t>
            </a:r>
            <a:r>
              <a:rPr lang="is-IS" dirty="0" err="1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E6A2763-1CE4-7AC4-C7EB-EA262603D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871723"/>
            <a:ext cx="5035306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84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A47B695-EAAB-5BF6-CFF5-C61108984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38423"/>
            <a:ext cx="5020066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28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E540A8E-1652-ADEF-EFD0-6E16384F17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643122"/>
            <a:ext cx="5023114" cy="55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1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4208CC-10F3-1754-2ADB-947FBBE7E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29279"/>
            <a:ext cx="5023114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7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3EA7BFD-7A9D-38FB-F274-914566C27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1062223"/>
            <a:ext cx="5160274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23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3260FF2-2392-D785-ED5C-FDA3C11F5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8" y="1002787"/>
            <a:ext cx="5193803" cy="48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81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F6623BC-883B-DC0B-E8F2-F6C05ADE5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1033267"/>
            <a:ext cx="4937770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258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5ADA766-2A69-66E4-D951-E41576972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533394"/>
            <a:ext cx="5017018" cy="57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960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CE3EEC9-9BFB-8D06-3576-DBA2680E0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1380740"/>
            <a:ext cx="4998730" cy="40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514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V </a:t>
            </a:r>
            <a:r>
              <a:rPr lang="is-IS" dirty="0" err="1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245AEC4-3595-A3A9-6C06-7DF81EE36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129279"/>
            <a:ext cx="5026162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894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37194BD-6BAE-25E1-7833-A212FCE6B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59" y="685794"/>
            <a:ext cx="5071882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238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2C33743-0962-5D42-6B58-DB370052A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103371"/>
            <a:ext cx="5035306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316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D6349F0-AB16-215A-DA1A-7D83B97EC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780282"/>
            <a:ext cx="5023114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7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40BE713-8706-2894-4B3D-325826D95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27755"/>
            <a:ext cx="5020066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559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4F6D6D2-993D-4AF5-AB93-EE938ABD7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682746"/>
            <a:ext cx="5090170" cy="54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65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A5B3467-A37B-F595-7FB3-E9912184D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5" y="637026"/>
            <a:ext cx="5059690" cy="5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69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DE9B8B3-D811-9F1B-BE59-23259EF55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890011"/>
            <a:ext cx="5108458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222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567C41FD-EA2E-FDEE-281F-8212FBCEA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751326"/>
            <a:ext cx="5114554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023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22D4788-2783-0AF9-4C62-9EFDC91D7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277107"/>
            <a:ext cx="5026162" cy="43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487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839A8FA-15EF-C2A0-CDB0-4BD80E6A8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944875"/>
            <a:ext cx="5004826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615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F184400-48B2-0B61-AD7A-623EFB288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1040887"/>
            <a:ext cx="4937770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682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AD36903-2A6A-58EF-ED95-B57D291CA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68903"/>
            <a:ext cx="5020066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464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2C22519-5A03-622C-4606-CB5C64813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931159"/>
            <a:ext cx="4934722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13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Box 1 </a:t>
            </a:r>
            <a:r>
              <a:rPr lang="is-IS" dirty="0" err="1"/>
              <a:t>Alternative</a:t>
            </a:r>
            <a:r>
              <a:rPr lang="is-IS" dirty="0"/>
              <a:t> </a:t>
            </a:r>
            <a:r>
              <a:rPr lang="is-IS" dirty="0" err="1"/>
              <a:t>scenarios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uncertainties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3078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03FE5832-E31C-29DC-AAB1-D15243766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851911"/>
            <a:ext cx="5065786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17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FCE3F90-CA19-C554-A4B3-DFE86F5B5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32683"/>
            <a:ext cx="5020066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699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9F0F2359-41F8-A184-374E-D449EE32C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847338"/>
            <a:ext cx="5026162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798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4FBE97D-AB57-F329-750B-F45788D6E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1123183"/>
            <a:ext cx="5007874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211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138F94CF-5BB6-0773-97C3-1B8F8509D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50" y="437564"/>
            <a:ext cx="8693589" cy="62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090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DEFA4654-B0B3-BC3C-8440-C6219133D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010407"/>
            <a:ext cx="5123698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893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B12F1A2-3D7F-5B14-AFF0-415132D45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176523"/>
            <a:ext cx="4934722" cy="45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115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3B91C94-A062-1CCE-4E2A-AB9A2F198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26" y="0"/>
            <a:ext cx="6952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205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2F76CEFA-4A65-7D4C-AE86-7902F8A0D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86" y="548634"/>
            <a:ext cx="523342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91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waterfall chart&#10;&#10;Description automatically generated">
            <a:extLst>
              <a:ext uri="{FF2B5EF4-FFF2-40B4-BE49-F238E27FC236}">
                <a16:creationId xmlns:a16="http://schemas.microsoft.com/office/drawing/2014/main" id="{A459CF62-AFA9-D8D8-77EE-0788A9318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7" y="195511"/>
            <a:ext cx="8925200" cy="64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600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/>
              <a:t>Box 2 </a:t>
            </a:r>
            <a:r>
              <a:rPr lang="en-US" dirty="0"/>
              <a:t>Has the anchoring of inflation expectations weakened?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61300986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177</TotalTime>
  <Words>64</Words>
  <Application>Microsoft Office PowerPoint</Application>
  <PresentationFormat>Widescreen</PresentationFormat>
  <Paragraphs>11</Paragraphs>
  <Slides>123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7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SÍ Tómas Dan Halldórsson</cp:lastModifiedBy>
  <cp:revision>42</cp:revision>
  <dcterms:created xsi:type="dcterms:W3CDTF">2018-11-06T17:53:57Z</dcterms:created>
  <dcterms:modified xsi:type="dcterms:W3CDTF">2022-11-24T11:02:00Z</dcterms:modified>
</cp:coreProperties>
</file>