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6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5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5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55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56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57" r:id="rId82"/>
    <p:sldId id="364" r:id="rId83"/>
    <p:sldId id="365" r:id="rId84"/>
    <p:sldId id="366" r:id="rId85"/>
    <p:sldId id="375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58" r:id="rId95"/>
    <p:sldId id="331" r:id="rId96"/>
    <p:sldId id="332" r:id="rId97"/>
    <p:sldId id="333" r:id="rId98"/>
    <p:sldId id="359" r:id="rId99"/>
    <p:sldId id="334" r:id="rId100"/>
    <p:sldId id="335" r:id="rId101"/>
    <p:sldId id="336" r:id="rId102"/>
    <p:sldId id="360" r:id="rId103"/>
    <p:sldId id="337" r:id="rId104"/>
    <p:sldId id="338" r:id="rId105"/>
    <p:sldId id="339" r:id="rId106"/>
    <p:sldId id="361" r:id="rId107"/>
    <p:sldId id="340" r:id="rId108"/>
    <p:sldId id="341" r:id="rId109"/>
    <p:sldId id="362" r:id="rId110"/>
    <p:sldId id="342" r:id="rId111"/>
    <p:sldId id="343" r:id="rId112"/>
    <p:sldId id="344" r:id="rId113"/>
    <p:sldId id="345" r:id="rId114"/>
    <p:sldId id="346" r:id="rId115"/>
    <p:sldId id="347" r:id="rId116"/>
    <p:sldId id="348" r:id="rId117"/>
    <p:sldId id="349" r:id="rId118"/>
    <p:sldId id="350" r:id="rId11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21.11.2018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2018/4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685800"/>
            <a:ext cx="5391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85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2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685800"/>
            <a:ext cx="3941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5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2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685800"/>
            <a:ext cx="50387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95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en-US" dirty="0"/>
              <a:t>Box 3 </a:t>
            </a:r>
            <a:r>
              <a:rPr lang="en-US" dirty="0" smtClean="0"/>
              <a:t>Fiscal budget proposal for 2019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12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66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93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685800"/>
            <a:ext cx="4556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90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31" y="1094029"/>
            <a:ext cx="3798137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78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en-US" dirty="0"/>
              <a:t>Box 4 </a:t>
            </a:r>
            <a:r>
              <a:rPr lang="en-US" dirty="0" smtClean="0"/>
              <a:t>The total wage index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0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4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8" y="685800"/>
            <a:ext cx="4010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87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4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8" y="685800"/>
            <a:ext cx="3959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56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Box </a:t>
            </a:r>
            <a:r>
              <a:rPr lang="en-US" dirty="0" smtClean="0"/>
              <a:t>5 The Central Bank of Iceland forecasting record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839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685800"/>
            <a:ext cx="4799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10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685800"/>
            <a:ext cx="44402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1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3" y="685800"/>
            <a:ext cx="38750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616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685800"/>
            <a:ext cx="4102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42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685800"/>
            <a:ext cx="49307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103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685800"/>
            <a:ext cx="4127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82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65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507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685800"/>
            <a:ext cx="4305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70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2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54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5_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685800"/>
            <a:ext cx="4303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685800"/>
            <a:ext cx="48402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85800"/>
            <a:ext cx="51038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3" y="685800"/>
            <a:ext cx="4611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37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685800"/>
            <a:ext cx="567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85800"/>
            <a:ext cx="4551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1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3" y="685800"/>
            <a:ext cx="5170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88" y="685800"/>
            <a:ext cx="4340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outlook</a:t>
            </a:r>
            <a:r>
              <a:rPr lang="is-IS" dirty="0" smtClean="0"/>
              <a:t>, </a:t>
            </a:r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assumptions</a:t>
            </a:r>
            <a:r>
              <a:rPr lang="is-IS" dirty="0" smtClean="0"/>
              <a:t>, and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uncertainties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442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83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terms</a:t>
            </a:r>
            <a:r>
              <a:rPr lang="is-IS" dirty="0" smtClean="0"/>
              <a:t> of </a:t>
            </a:r>
            <a:r>
              <a:rPr lang="is-IS" dirty="0" err="1" smtClean="0"/>
              <a:t>trade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2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685800"/>
            <a:ext cx="4629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66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3" y="685800"/>
            <a:ext cx="4027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685800"/>
            <a:ext cx="4816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7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685800"/>
            <a:ext cx="4848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685800"/>
            <a:ext cx="4303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85800"/>
            <a:ext cx="4545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685800"/>
            <a:ext cx="4565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85800"/>
            <a:ext cx="3708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0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8" y="685800"/>
            <a:ext cx="45799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4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7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685800"/>
            <a:ext cx="48387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1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685800"/>
            <a:ext cx="4535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6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685800"/>
            <a:ext cx="3416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685800"/>
            <a:ext cx="3965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0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3" y="685800"/>
            <a:ext cx="4054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7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0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38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685800"/>
            <a:ext cx="3965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6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685800"/>
            <a:ext cx="4160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7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685800"/>
            <a:ext cx="4438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71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685800"/>
            <a:ext cx="51228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88" y="685800"/>
            <a:ext cx="42624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8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85800"/>
            <a:ext cx="3910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7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685800"/>
            <a:ext cx="3541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40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85800"/>
            <a:ext cx="4533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8" y="685800"/>
            <a:ext cx="41354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1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8" y="685800"/>
            <a:ext cx="41354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685800"/>
            <a:ext cx="5192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0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8" y="685800"/>
            <a:ext cx="4721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1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76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0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3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685800"/>
            <a:ext cx="5383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55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85800"/>
            <a:ext cx="4178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52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685800"/>
            <a:ext cx="39290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685800"/>
            <a:ext cx="41973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2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685800"/>
            <a:ext cx="4260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2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685800"/>
            <a:ext cx="44799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1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85800"/>
            <a:ext cx="421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685800"/>
            <a:ext cx="47005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5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3" y="685800"/>
            <a:ext cx="4992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66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17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685800"/>
            <a:ext cx="4494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55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5800"/>
            <a:ext cx="50276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21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48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83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1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685800"/>
            <a:ext cx="37512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63" y="685800"/>
            <a:ext cx="3978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41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18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63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49037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38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98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685800"/>
            <a:ext cx="45037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4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3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685800"/>
            <a:ext cx="4557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2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85800"/>
            <a:ext cx="431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3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513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08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9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63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685800"/>
            <a:ext cx="47926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06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63" y="685800"/>
            <a:ext cx="33940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28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4418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45704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685800"/>
            <a:ext cx="4641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5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685800"/>
            <a:ext cx="4484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8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33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0" y="1179381"/>
            <a:ext cx="4005419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45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45" y="520956"/>
            <a:ext cx="4023709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07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45" y="920278"/>
            <a:ext cx="402370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8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859313"/>
            <a:ext cx="406638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34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859313"/>
            <a:ext cx="4066384" cy="513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7" y="716045"/>
            <a:ext cx="4273666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9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94" y="685562"/>
            <a:ext cx="4371211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31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08" y="700803"/>
            <a:ext cx="4243184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91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0" y="911134"/>
            <a:ext cx="4249280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3" y="685800"/>
            <a:ext cx="44989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5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18" y="1030016"/>
            <a:ext cx="4102964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26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700803"/>
            <a:ext cx="4017612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84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4" y="700803"/>
            <a:ext cx="4017612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48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3" y="953809"/>
            <a:ext cx="3944454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65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1 </a:t>
            </a:r>
            <a:r>
              <a:rPr lang="en-US" dirty="0" smtClean="0"/>
              <a:t>The transmission of the Central Bank policy rate to other interest rates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84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1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685800"/>
            <a:ext cx="3965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71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685800"/>
            <a:ext cx="5314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219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1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685800"/>
            <a:ext cx="51355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40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en-US" dirty="0" smtClean="0"/>
              <a:t>The Icelandic economy a decade after the financial crisis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35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4-X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685800"/>
            <a:ext cx="4797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8060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17</TotalTime>
  <Words>93</Words>
  <Application>Microsoft Office PowerPoint</Application>
  <PresentationFormat>Widescreen</PresentationFormat>
  <Paragraphs>13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Guðjón Emilsson</dc:creator>
  <cp:lastModifiedBy>SÍ Guðjón Emilsson</cp:lastModifiedBy>
  <cp:revision>3</cp:revision>
  <dcterms:created xsi:type="dcterms:W3CDTF">2018-11-06T17:53:57Z</dcterms:created>
  <dcterms:modified xsi:type="dcterms:W3CDTF">2018-11-21T11:03:08Z</dcterms:modified>
</cp:coreProperties>
</file>