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</a:t>
            </a:r>
            <a:r>
              <a:rPr lang="is-IS" sz="3000" dirty="0" smtClean="0"/>
              <a:t>2013/2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Table appendix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9</a:t>
            </a:r>
            <a:endParaRPr lang="is-IS" sz="2800" dirty="0"/>
          </a:p>
        </p:txBody>
      </p:sp>
      <p:pic>
        <p:nvPicPr>
          <p:cNvPr id="9218" name="Picture 2" descr="G:\UMBROTSVINNA\Monetary Bulletin\2013\MB_2\PNG\MB132_vid-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330805"/>
            <a:ext cx="4065696" cy="46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10</a:t>
            </a:r>
            <a:endParaRPr lang="is-IS" sz="2800" dirty="0"/>
          </a:p>
        </p:txBody>
      </p:sp>
      <p:pic>
        <p:nvPicPr>
          <p:cNvPr id="10242" name="Picture 2" descr="G:\UMBROTSVINNA\Monetary Bulletin\2013\MB_2\PNG\MB132_vid-1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69" y="995553"/>
            <a:ext cx="4077887" cy="537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11</a:t>
            </a:r>
            <a:endParaRPr lang="is-IS" sz="2800" dirty="0"/>
          </a:p>
        </p:txBody>
      </p:sp>
      <p:pic>
        <p:nvPicPr>
          <p:cNvPr id="11266" name="Picture 2" descr="G:\UMBROTSVINNA\Monetary Bulletin\2013\MB_2\PNG\MB132_vid-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96" y="908050"/>
            <a:ext cx="359643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12</a:t>
            </a:r>
            <a:endParaRPr lang="is-IS" sz="2800" dirty="0"/>
          </a:p>
        </p:txBody>
      </p:sp>
      <p:pic>
        <p:nvPicPr>
          <p:cNvPr id="12290" name="Picture 2" descr="G:\UMBROTSVINNA\Monetary Bulletin\2013\MB_2\PNG\MB132_vid-1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1" y="1199752"/>
            <a:ext cx="4138842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13</a:t>
            </a:r>
            <a:endParaRPr lang="is-IS" sz="2800" dirty="0"/>
          </a:p>
        </p:txBody>
      </p:sp>
      <p:pic>
        <p:nvPicPr>
          <p:cNvPr id="13314" name="Picture 2" descr="G:\UMBROTSVINNA\Monetary Bulletin\2013\MB_2\PNG\MB132_vid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4" y="1141844"/>
            <a:ext cx="4876397" cy="507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14</a:t>
            </a:r>
            <a:endParaRPr lang="is-IS" sz="2800" dirty="0"/>
          </a:p>
        </p:txBody>
      </p:sp>
      <p:pic>
        <p:nvPicPr>
          <p:cNvPr id="14338" name="Picture 2" descr="G:\UMBROTSVINNA\Monetary Bulletin\2013\MB_2\PNG\MB132_vid-1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245468"/>
            <a:ext cx="4023028" cy="4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15</a:t>
            </a:r>
            <a:endParaRPr lang="is-IS" sz="2800" dirty="0"/>
          </a:p>
        </p:txBody>
      </p:sp>
      <p:pic>
        <p:nvPicPr>
          <p:cNvPr id="15362" name="Picture 2" descr="G:\UMBROTSVINNA\Monetary Bulletin\2013\MB_2\PNG\MB132_vid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77" y="908050"/>
            <a:ext cx="435387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16</a:t>
            </a:r>
            <a:endParaRPr lang="is-IS" sz="2800" dirty="0"/>
          </a:p>
        </p:txBody>
      </p:sp>
      <p:pic>
        <p:nvPicPr>
          <p:cNvPr id="16386" name="Picture 2" descr="G:\UMBROTSVINNA\Monetary Bulletin\2013\MB_2\PNG\MB132_vid-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5" y="958980"/>
            <a:ext cx="4364375" cy="54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17</a:t>
            </a:r>
            <a:endParaRPr lang="is-IS" sz="2800" dirty="0"/>
          </a:p>
        </p:txBody>
      </p:sp>
      <p:pic>
        <p:nvPicPr>
          <p:cNvPr id="17410" name="Picture 2" descr="G:\UMBROTSVINNA\Monetary Bulletin\2013\MB_2\PNG\MB132_vid-1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04" y="1617293"/>
            <a:ext cx="5796817" cy="412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18</a:t>
            </a:r>
            <a:endParaRPr lang="is-IS" sz="2800" dirty="0"/>
          </a:p>
        </p:txBody>
      </p:sp>
      <p:pic>
        <p:nvPicPr>
          <p:cNvPr id="18434" name="Picture 2" descr="G:\UMBROTSVINNA\Monetary Bulletin\2013\MB_2\PNG\MB132_vid-1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12" y="1739203"/>
            <a:ext cx="4059601" cy="388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</a:t>
            </a:r>
            <a:endParaRPr lang="is-IS" sz="2800" dirty="0"/>
          </a:p>
        </p:txBody>
      </p:sp>
      <p:pic>
        <p:nvPicPr>
          <p:cNvPr id="1027" name="Picture 3" descr="G:\UMBROTSVINNA\Monetary Bulletin\2013\MB_2\PNG\MB132_vi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60" y="1577672"/>
            <a:ext cx="4053505" cy="42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19</a:t>
            </a:r>
            <a:endParaRPr lang="is-IS" sz="2800" dirty="0"/>
          </a:p>
        </p:txBody>
      </p:sp>
      <p:pic>
        <p:nvPicPr>
          <p:cNvPr id="19458" name="Picture 2" descr="G:\UMBROTSVINNA\Monetary Bulletin\2013\MB_2\PNG\MB132_vid-1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23" y="1227181"/>
            <a:ext cx="4224179" cy="49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20</a:t>
            </a:r>
            <a:endParaRPr lang="is-IS" sz="2800" dirty="0"/>
          </a:p>
        </p:txBody>
      </p:sp>
      <p:pic>
        <p:nvPicPr>
          <p:cNvPr id="20482" name="Picture 2" descr="G:\UMBROTSVINNA\Monetary Bulletin\2013\MB_2\PNG\MB132_vid-2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03" y="1144892"/>
            <a:ext cx="4035219" cy="50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21</a:t>
            </a:r>
            <a:endParaRPr lang="is-IS" sz="2800" dirty="0"/>
          </a:p>
        </p:txBody>
      </p:sp>
      <p:pic>
        <p:nvPicPr>
          <p:cNvPr id="21506" name="Picture 2" descr="G:\UMBROTSVINNA\Monetary Bulletin\2013\MB_2\PNG\MB132_vid-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19" y="908050"/>
            <a:ext cx="3637787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22</a:t>
            </a:r>
            <a:endParaRPr lang="is-IS" sz="2800" dirty="0"/>
          </a:p>
        </p:txBody>
      </p:sp>
      <p:pic>
        <p:nvPicPr>
          <p:cNvPr id="22530" name="Picture 2" descr="G:\UMBROTSVINNA\Monetary Bulletin\2013\MB_2\PNG\MB132_vid-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09" y="1108319"/>
            <a:ext cx="4864206" cy="514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</a:t>
            </a:r>
            <a:r>
              <a:rPr lang="is-IS" sz="2800" dirty="0" err="1" smtClean="0"/>
              <a:t>t</a:t>
            </a:r>
            <a:r>
              <a:rPr lang="is-IS" sz="2800" dirty="0" smtClean="0"/>
              <a:t> 23</a:t>
            </a:r>
            <a:endParaRPr lang="is-IS" sz="2800" dirty="0"/>
          </a:p>
        </p:txBody>
      </p:sp>
      <p:pic>
        <p:nvPicPr>
          <p:cNvPr id="23554" name="Picture 2" descr="G:\UMBROTSVINNA\Monetary Bulletin\2013\MB_2\PNG\MB132_vid-2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465" y="1007744"/>
            <a:ext cx="4474094" cy="5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24</a:t>
            </a:r>
            <a:endParaRPr lang="is-IS" sz="2800" dirty="0"/>
          </a:p>
        </p:txBody>
      </p:sp>
      <p:pic>
        <p:nvPicPr>
          <p:cNvPr id="24578" name="Picture 2" descr="G:\UMBROTSVINNA\Monetary Bulletin\2013\MB_2\PNG\MB132_vid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717" y="908050"/>
            <a:ext cx="431559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25</a:t>
            </a:r>
            <a:endParaRPr lang="is-IS" sz="2800" dirty="0"/>
          </a:p>
        </p:txBody>
      </p:sp>
      <p:pic>
        <p:nvPicPr>
          <p:cNvPr id="25602" name="Picture 2" descr="G:\UMBROTSVINNA\Monetary Bulletin\2013\MB_2\PNG\MB132_vid-2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756" y="908050"/>
            <a:ext cx="3795512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26</a:t>
            </a:r>
            <a:endParaRPr lang="is-IS" sz="2800" dirty="0"/>
          </a:p>
        </p:txBody>
      </p:sp>
      <p:pic>
        <p:nvPicPr>
          <p:cNvPr id="26626" name="Picture 2" descr="G:\UMBROTSVINNA\Monetary Bulletin\2013\MB_2\PNG\MB132_vid-2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31" y="1221086"/>
            <a:ext cx="4516763" cy="49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27</a:t>
            </a:r>
            <a:endParaRPr lang="is-IS" sz="2800" dirty="0"/>
          </a:p>
        </p:txBody>
      </p:sp>
      <p:pic>
        <p:nvPicPr>
          <p:cNvPr id="27650" name="Picture 2" descr="G:\UMBROTSVINNA\Monetary Bulletin\2013\MB_2\PNG\MB132_vid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260" y="1047364"/>
            <a:ext cx="5138504" cy="526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2</a:t>
            </a:r>
            <a:endParaRPr lang="is-IS" sz="2800" dirty="0"/>
          </a:p>
        </p:txBody>
      </p:sp>
      <p:pic>
        <p:nvPicPr>
          <p:cNvPr id="2050" name="Picture 2" descr="G:\UMBROTSVINNA\Monetary Bulletin\2013\MB_2\PNG\MB132_vid-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187" y="1547195"/>
            <a:ext cx="4126651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3</a:t>
            </a:r>
            <a:endParaRPr lang="is-IS" sz="2800" dirty="0"/>
          </a:p>
        </p:txBody>
      </p:sp>
      <p:pic>
        <p:nvPicPr>
          <p:cNvPr id="3074" name="Picture 2" descr="G:\UMBROTSVINNA\Monetary Bulletin\2013\MB_2\PNG\MB132_vid-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968123"/>
            <a:ext cx="4083983" cy="54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4</a:t>
            </a:r>
            <a:endParaRPr lang="is-IS" sz="2800" dirty="0"/>
          </a:p>
        </p:txBody>
      </p:sp>
      <p:pic>
        <p:nvPicPr>
          <p:cNvPr id="4098" name="Picture 2" descr="G:\UMBROTSVINNA\Monetary Bulletin\2013\MB_2\PNG\MB132_vid-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88" y="1053460"/>
            <a:ext cx="4266848" cy="52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5</a:t>
            </a:r>
            <a:endParaRPr lang="is-IS" sz="2800" dirty="0"/>
          </a:p>
        </p:txBody>
      </p:sp>
      <p:pic>
        <p:nvPicPr>
          <p:cNvPr id="5122" name="Picture 2" descr="G:\UMBROTSVINNA\Monetary Bulletin\2013\MB_2\PNG\MB132_vid-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64" y="1547195"/>
            <a:ext cx="4065696" cy="42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6</a:t>
            </a:r>
            <a:endParaRPr lang="is-IS" sz="2800" dirty="0"/>
          </a:p>
        </p:txBody>
      </p:sp>
      <p:pic>
        <p:nvPicPr>
          <p:cNvPr id="6146" name="Picture 2" descr="G:\UMBROTSVINNA\Monetary Bulletin\2013\MB_2\PNG\MB132_vid-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521" y="1199752"/>
            <a:ext cx="4083983" cy="496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7</a:t>
            </a:r>
            <a:endParaRPr lang="is-IS" sz="2800" dirty="0"/>
          </a:p>
        </p:txBody>
      </p:sp>
      <p:pic>
        <p:nvPicPr>
          <p:cNvPr id="7170" name="Picture 2" descr="G:\UMBROTSVINNA\Monetary Bulletin\2013\MB_2\PNG\MB132_vid-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98" y="1196704"/>
            <a:ext cx="4023028" cy="49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err="1" smtClean="0"/>
              <a:t>Chart</a:t>
            </a:r>
            <a:r>
              <a:rPr lang="is-IS" sz="2800" dirty="0" smtClean="0"/>
              <a:t> 8</a:t>
            </a:r>
            <a:endParaRPr lang="is-IS" sz="2800" dirty="0"/>
          </a:p>
        </p:txBody>
      </p:sp>
      <p:pic>
        <p:nvPicPr>
          <p:cNvPr id="8194" name="Picture 2" descr="G:\UMBROTSVINNA\Monetary Bulletin\2013\MB_2\PNG\MB132_vid-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566" y="1690439"/>
            <a:ext cx="4205893" cy="39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2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63</Words>
  <Application>Microsoft Office PowerPoint</Application>
  <PresentationFormat>On-screen Show (4:3)</PresentationFormat>
  <Paragraphs>30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Monetary Bulletin 2013/2</vt:lpstr>
      <vt:lpstr>Chart 1</vt:lpstr>
      <vt:lpstr>Chart 2</vt:lpstr>
      <vt:lpstr>Chart 3</vt:lpstr>
      <vt:lpstr>Chart 4</vt:lpstr>
      <vt:lpstr>Chart 5</vt:lpstr>
      <vt:lpstr>Chart 6</vt:lpstr>
      <vt:lpstr>Chart 7</vt:lpstr>
      <vt:lpstr>Chart 8</vt:lpstr>
      <vt:lpstr>Chart 9</vt:lpstr>
      <vt:lpstr>Chart 10</vt:lpstr>
      <vt:lpstr>Chart 11</vt:lpstr>
      <vt:lpstr>Chart 12</vt:lpstr>
      <vt:lpstr>Chart 13</vt:lpstr>
      <vt:lpstr>Chart 14</vt:lpstr>
      <vt:lpstr>Chart 15</vt:lpstr>
      <vt:lpstr>Chart 16</vt:lpstr>
      <vt:lpstr>Chart 17</vt:lpstr>
      <vt:lpstr>Chart 18</vt:lpstr>
      <vt:lpstr>Chart 19</vt:lpstr>
      <vt:lpstr>Chart 20</vt:lpstr>
      <vt:lpstr>Chart 21</vt:lpstr>
      <vt:lpstr>Chart 22</vt:lpstr>
      <vt:lpstr>Chart 23</vt:lpstr>
      <vt:lpstr>Chart 24</vt:lpstr>
      <vt:lpstr>Chart 25</vt:lpstr>
      <vt:lpstr>Chart 26</vt:lpstr>
      <vt:lpstr>Chart 27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153</cp:revision>
  <dcterms:created xsi:type="dcterms:W3CDTF">2006-03-23T10:35:51Z</dcterms:created>
  <dcterms:modified xsi:type="dcterms:W3CDTF">2013-05-15T11:52:57Z</dcterms:modified>
</cp:coreProperties>
</file>