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70" r:id="rId9"/>
    <p:sldId id="271" r:id="rId10"/>
    <p:sldId id="272" r:id="rId11"/>
    <p:sldId id="333" r:id="rId12"/>
    <p:sldId id="337" r:id="rId13"/>
    <p:sldId id="336" r:id="rId14"/>
    <p:sldId id="335" r:id="rId15"/>
    <p:sldId id="334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  <p:sldId id="282" r:id="rId26"/>
    <p:sldId id="259" r:id="rId27"/>
    <p:sldId id="288" r:id="rId28"/>
    <p:sldId id="287" r:id="rId29"/>
    <p:sldId id="286" r:id="rId30"/>
    <p:sldId id="285" r:id="rId31"/>
    <p:sldId id="284" r:id="rId32"/>
    <p:sldId id="283" r:id="rId33"/>
    <p:sldId id="289" r:id="rId34"/>
    <p:sldId id="260" r:id="rId35"/>
    <p:sldId id="299" r:id="rId36"/>
    <p:sldId id="298" r:id="rId37"/>
    <p:sldId id="297" r:id="rId38"/>
    <p:sldId id="296" r:id="rId39"/>
    <p:sldId id="295" r:id="rId40"/>
    <p:sldId id="294" r:id="rId41"/>
    <p:sldId id="293" r:id="rId42"/>
    <p:sldId id="292" r:id="rId43"/>
    <p:sldId id="291" r:id="rId44"/>
    <p:sldId id="290" r:id="rId45"/>
    <p:sldId id="300" r:id="rId46"/>
    <p:sldId id="314" r:id="rId47"/>
    <p:sldId id="318" r:id="rId48"/>
    <p:sldId id="317" r:id="rId49"/>
    <p:sldId id="316" r:id="rId50"/>
    <p:sldId id="301" r:id="rId51"/>
    <p:sldId id="302" r:id="rId52"/>
    <p:sldId id="319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3" r:id="rId62"/>
    <p:sldId id="312" r:id="rId63"/>
    <p:sldId id="311" r:id="rId64"/>
    <p:sldId id="322" r:id="rId65"/>
    <p:sldId id="325" r:id="rId66"/>
    <p:sldId id="324" r:id="rId67"/>
    <p:sldId id="323" r:id="rId68"/>
    <p:sldId id="321" r:id="rId69"/>
    <p:sldId id="261" r:id="rId70"/>
    <p:sldId id="331" r:id="rId71"/>
    <p:sldId id="330" r:id="rId72"/>
    <p:sldId id="329" r:id="rId73"/>
    <p:sldId id="328" r:id="rId74"/>
    <p:sldId id="327" r:id="rId75"/>
    <p:sldId id="326" r:id="rId76"/>
    <p:sldId id="262" r:id="rId77"/>
    <p:sldId id="332" r:id="rId78"/>
    <p:sldId id="263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265" r:id="rId91"/>
    <p:sldId id="264" r:id="rId92"/>
    <p:sldId id="349" r:id="rId93"/>
    <p:sldId id="350" r:id="rId94"/>
    <p:sldId id="352" r:id="rId95"/>
    <p:sldId id="351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5482" autoAdjust="0"/>
  </p:normalViewPr>
  <p:slideViewPr>
    <p:cSldViewPr>
      <p:cViewPr>
        <p:scale>
          <a:sx n="103" d="100"/>
          <a:sy n="103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Central Bank of Iceland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Financial stability 2012/1</a:t>
            </a:r>
          </a:p>
          <a:p>
            <a:pPr eaLnBrk="1" hangingPunct="1"/>
            <a:r>
              <a:rPr lang="en-US" dirty="0" smtClean="0"/>
              <a:t>Charts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6386" name="Picture 2" descr="X:\Financial stability\Financial Stability 2012#1\PNG_vefur\FS121_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85" y="1196752"/>
            <a:ext cx="4291230" cy="49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4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VI-2</a:t>
            </a:r>
            <a:br>
              <a:rPr lang="en-US" sz="2400" dirty="0"/>
            </a:br>
            <a:r>
              <a:rPr lang="en-US" sz="2400" dirty="0"/>
              <a:t>Capital controls: the impact on asset prices</a:t>
            </a:r>
            <a:endParaRPr lang="is-IS" sz="2400" dirty="0"/>
          </a:p>
        </p:txBody>
      </p:sp>
      <p:pic>
        <p:nvPicPr>
          <p:cNvPr id="87042" name="Picture 2" descr="X:\Financial stability\Financial Stability 2012#1\PNG_vefur\FS121_VI_R1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26" y="1196752"/>
            <a:ext cx="4132747" cy="54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2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VI-2</a:t>
            </a:r>
            <a:br>
              <a:rPr lang="en-US" sz="2400" dirty="0"/>
            </a:br>
            <a:r>
              <a:rPr lang="en-US" sz="2400" dirty="0"/>
              <a:t>Capital controls: the impact on asset prices</a:t>
            </a:r>
            <a:endParaRPr lang="is-IS" sz="2400" dirty="0"/>
          </a:p>
        </p:txBody>
      </p:sp>
      <p:pic>
        <p:nvPicPr>
          <p:cNvPr id="88066" name="Picture 2" descr="X:\Financial stability\Financial Stability 2012#1\PNG_vefur\FS121_VI_R1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60" y="1196752"/>
            <a:ext cx="4358280" cy="54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9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VI-2</a:t>
            </a:r>
            <a:br>
              <a:rPr lang="en-US" sz="2400" dirty="0"/>
            </a:br>
            <a:r>
              <a:rPr lang="en-US" sz="2400" dirty="0"/>
              <a:t>Capital controls: the impact on asset prices</a:t>
            </a:r>
            <a:endParaRPr lang="is-IS" sz="2400" dirty="0"/>
          </a:p>
        </p:txBody>
      </p:sp>
      <p:pic>
        <p:nvPicPr>
          <p:cNvPr id="89090" name="Picture 2" descr="X:\Financial stability\Financial Stability 2012#1\PNG_vefur\FS121_VI_R1_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78" y="1484784"/>
            <a:ext cx="4004741" cy="50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1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VI-2</a:t>
            </a:r>
            <a:br>
              <a:rPr lang="en-US" sz="2400" dirty="0"/>
            </a:br>
            <a:r>
              <a:rPr lang="en-US" sz="2400" dirty="0"/>
              <a:t>Capital controls: the impact on asset prices</a:t>
            </a:r>
            <a:endParaRPr lang="is-IS" sz="2400" dirty="0"/>
          </a:p>
        </p:txBody>
      </p:sp>
      <p:pic>
        <p:nvPicPr>
          <p:cNvPr id="90114" name="Picture 2" descr="X:\Financial stability\Financial Stability 2012#1\PNG_vefur\FS121_VI_R1_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420534"/>
            <a:ext cx="4218084" cy="40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8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Payment and settlement systems</a:t>
            </a:r>
            <a:endParaRPr lang="en-US" dirty="0"/>
          </a:p>
        </p:txBody>
      </p:sp>
      <p:pic>
        <p:nvPicPr>
          <p:cNvPr id="91138" name="Picture 2" descr="X:\Financial stability\Financial Stability 2012#1\PNG_vefur\FS121_V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57" y="1628800"/>
            <a:ext cx="4742296" cy="42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36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 Payment and settlement systems</a:t>
            </a:r>
            <a:endParaRPr lang="is-IS" dirty="0"/>
          </a:p>
        </p:txBody>
      </p:sp>
      <p:pic>
        <p:nvPicPr>
          <p:cNvPr id="92162" name="Picture 2" descr="X:\Financial stability\Financial Stability 2012#1\PNG_vefur\FS121_V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71" y="1484784"/>
            <a:ext cx="4522858" cy="43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59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 Payment and settlement systems</a:t>
            </a:r>
            <a:endParaRPr lang="is-IS" dirty="0"/>
          </a:p>
        </p:txBody>
      </p:sp>
      <p:pic>
        <p:nvPicPr>
          <p:cNvPr id="93186" name="Picture 2" descr="X:\Financial stability\Financial Stability 2012#1\PNG_vefur\FS121_V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71" y="1556792"/>
            <a:ext cx="4522858" cy="4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9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 Payment and settlement systems</a:t>
            </a:r>
            <a:endParaRPr lang="is-IS" dirty="0"/>
          </a:p>
        </p:txBody>
      </p:sp>
      <p:pic>
        <p:nvPicPr>
          <p:cNvPr id="94210" name="Picture 2" descr="X:\Financial stability\Financial Stability 2012#1\PNG_vefur\FS121_V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11" y="1196752"/>
            <a:ext cx="4900779" cy="54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22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 Payment and settlement systems</a:t>
            </a:r>
            <a:endParaRPr lang="is-IS" dirty="0"/>
          </a:p>
        </p:txBody>
      </p:sp>
      <p:pic>
        <p:nvPicPr>
          <p:cNvPr id="95234" name="Picture 2" descr="X:\Financial stability\Financial Stability 2012#1\PNG_vefur\FS121_V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16" y="1556792"/>
            <a:ext cx="4279039" cy="42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2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 smtClean="0"/>
              <a:t>Appendix I</a:t>
            </a:r>
            <a:br>
              <a:rPr lang="en-US" sz="2200" dirty="0" smtClean="0"/>
            </a:br>
            <a:r>
              <a:rPr lang="en-US" sz="2200" dirty="0" smtClean="0"/>
              <a:t>New Payment Services Act and proposed legislation on issuance and handling of electronic money</a:t>
            </a:r>
            <a:endParaRPr lang="en-US" sz="2200" dirty="0"/>
          </a:p>
        </p:txBody>
      </p:sp>
      <p:pic>
        <p:nvPicPr>
          <p:cNvPr id="96258" name="Picture 2" descr="X:\Financial stability\Financial Stability 2012#1\PNG_vefur\FS121_App 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0468"/>
            <a:ext cx="4029123" cy="24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11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I-1</a:t>
            </a:r>
            <a:br>
              <a:rPr lang="en-US" sz="2400" dirty="0" smtClean="0"/>
            </a:br>
            <a:r>
              <a:rPr lang="en-US" sz="2400" dirty="0" smtClean="0"/>
              <a:t>The euro area debt crisis</a:t>
            </a:r>
            <a:endParaRPr lang="en-US" sz="2400" dirty="0"/>
          </a:p>
        </p:txBody>
      </p:sp>
      <p:pic>
        <p:nvPicPr>
          <p:cNvPr id="6146" name="Picture 2" descr="X:\Financial stability\Financial Stability 2012#1\PNG_vefur\FS121_R1_Char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5900441" cy="47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6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 smtClean="0"/>
              <a:t>Appendix II</a:t>
            </a:r>
            <a:br>
              <a:rPr lang="en-US" sz="2200" dirty="0" smtClean="0"/>
            </a:br>
            <a:r>
              <a:rPr lang="en-US" sz="2200" dirty="0" smtClean="0"/>
              <a:t>Nordic comparison </a:t>
            </a:r>
            <a:endParaRPr lang="en-US" sz="2200" dirty="0"/>
          </a:p>
        </p:txBody>
      </p:sp>
      <p:pic>
        <p:nvPicPr>
          <p:cNvPr id="97282" name="Picture 2" descr="X:\Financial stability\Financial Stability 2012#1\PNG_vefur\FS121_AppI_M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02" y="1268760"/>
            <a:ext cx="4144938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5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II</a:t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98306" name="Picture 2" descr="X:\Financial stability\Financial Stability 2012#1\PNG_vefur\FS121_AppI_M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72" y="1196752"/>
            <a:ext cx="4053505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246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II</a:t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1026" name="Picture 2" descr="X:\Financial stability\Financial Stability 2012#1\FS121_AppI_M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17" y="1340768"/>
            <a:ext cx="4108365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5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II</a:t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100354" name="Picture 2" descr="X:\Financial stability\Financial Stability 2012#1\PNG_vefur\FS121_AppI_M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412776"/>
            <a:ext cx="4090078" cy="46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3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II</a:t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101378" name="Picture 2" descr="X:\Financial stability\Financial Stability 2012#1\PNG_vefur\FS121_AppI_M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484784"/>
            <a:ext cx="3998646" cy="45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5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II</a:t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102402" name="Picture 2" descr="X:\Financial stability\Financial Stability 2012#1\PNG_vefur\FS121_AppI_M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01" y="1412776"/>
            <a:ext cx="4285134" cy="46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7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I-1</a:t>
            </a:r>
            <a:br>
              <a:rPr lang="en-US" sz="2400" dirty="0"/>
            </a:br>
            <a:r>
              <a:rPr lang="en-US" sz="2400" dirty="0"/>
              <a:t>The euro area debt crisis</a:t>
            </a:r>
            <a:endParaRPr lang="is-IS" sz="2400" dirty="0"/>
          </a:p>
        </p:txBody>
      </p:sp>
      <p:pic>
        <p:nvPicPr>
          <p:cNvPr id="7170" name="Picture 2" descr="X:\Financial stability\Financial Stability 2012#1\PNG_vefur\FS121_R1_Char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67" y="1268760"/>
            <a:ext cx="4242466" cy="50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8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I-1</a:t>
            </a:r>
            <a:br>
              <a:rPr lang="en-US" sz="2400" dirty="0"/>
            </a:br>
            <a:r>
              <a:rPr lang="en-US" sz="2400" dirty="0"/>
              <a:t>The euro area debt crisis</a:t>
            </a:r>
            <a:endParaRPr lang="is-IS" sz="2400" dirty="0"/>
          </a:p>
        </p:txBody>
      </p:sp>
      <p:pic>
        <p:nvPicPr>
          <p:cNvPr id="8194" name="Picture 2" descr="X:\Financial stability\Financial Stability 2012#1\PNG_vefur\FS121_R1_Char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72792"/>
            <a:ext cx="6668473" cy="44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14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I-1</a:t>
            </a:r>
            <a:br>
              <a:rPr lang="en-US" sz="2400" dirty="0"/>
            </a:br>
            <a:r>
              <a:rPr lang="en-US" sz="2400" dirty="0"/>
              <a:t>The euro area debt crisis</a:t>
            </a:r>
            <a:endParaRPr lang="is-IS" sz="2400" dirty="0"/>
          </a:p>
        </p:txBody>
      </p:sp>
      <p:pic>
        <p:nvPicPr>
          <p:cNvPr id="9218" name="Picture 2" descr="X:\Financial stability\Financial Stability 2012#1\PNG_vefur\FS121_R1_Char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22" y="1628800"/>
            <a:ext cx="4218084" cy="405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8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I-1</a:t>
            </a:r>
            <a:br>
              <a:rPr lang="en-US" sz="2400" dirty="0"/>
            </a:br>
            <a:r>
              <a:rPr lang="en-US" sz="2400" dirty="0"/>
              <a:t>The euro area debt crisis</a:t>
            </a:r>
            <a:endParaRPr lang="is-IS" sz="2400" dirty="0"/>
          </a:p>
        </p:txBody>
      </p:sp>
      <p:pic>
        <p:nvPicPr>
          <p:cNvPr id="10242" name="Picture 2" descr="X:\Financial stability\Financial Stability 2012#1\PNG_vefur\FS121_R1_Chart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72" y="1624733"/>
            <a:ext cx="3309855" cy="36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93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9458" name="Picture 2" descr="X:\Financial stability\Financial Stability 2012#1\PNG_vefur\FS121_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38" y="1412776"/>
            <a:ext cx="4029123" cy="49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40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8435" name="Picture 3" descr="X:\Financial stability\Financial Stability 2012#1\PNG_vefur\FS121_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23" y="1196752"/>
            <a:ext cx="4065696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6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20482" name="Picture 2" descr="X:\Financial stability\Financial Stability 2012#1\PNG_vefur\FS121_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340768"/>
            <a:ext cx="4004741" cy="47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3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21506" name="Picture 2" descr="X:\Financial stability\Financial Stability 2012#1\PNG_vefur\FS121_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86" y="1340768"/>
            <a:ext cx="4023028" cy="50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64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financial system: outlook and major risks</a:t>
            </a:r>
          </a:p>
        </p:txBody>
      </p:sp>
      <p:pic>
        <p:nvPicPr>
          <p:cNvPr id="8194" name="Picture 2" descr="X:\Financial stability\Financial Stability 2012#1\PNG_vefur\FS121_Horfur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268760"/>
            <a:ext cx="4004741" cy="49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22530" name="Picture 2" descr="X:\Financial stability\Financial Stability 2012#1\PNG_vefur\FS121_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26" y="1124744"/>
            <a:ext cx="667456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026" name="Picture 2" descr="X:\Financial stability\Financial Stability 2012#1\PNG_vefur\FS121_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3" y="1387008"/>
            <a:ext cx="4339994" cy="40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67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2050" name="Picture 2" descr="X:\Financial stability\Financial Stability 2012#1\PNG_vefur\FS121_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88" y="1340768"/>
            <a:ext cx="4090078" cy="52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2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3074" name="Picture 2" descr="X:\Financial stability\Financial Stability 2012#1\PNG_vefur\FS121_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61" y="1484784"/>
            <a:ext cx="4766678" cy="41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56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4098" name="Picture 2" descr="X:\Financial stability\Financial Stability 2012#1\PNG_vefur\FS121_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64" y="1484784"/>
            <a:ext cx="4102269" cy="41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5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2" name="Picture 2" descr="X:\Financial stability\Financial Stability 2012#1\PNG_vefur\FS121_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700808"/>
            <a:ext cx="3998646" cy="388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54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The scope of financial institutions‘ operations</a:t>
            </a:r>
          </a:p>
        </p:txBody>
      </p:sp>
      <p:pic>
        <p:nvPicPr>
          <p:cNvPr id="11266" name="Picture 2" descr="X:\Financial stability\Financial Stability 2012#1\PNG_vefur\FS121_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48" y="1268760"/>
            <a:ext cx="4528954" cy="5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12290" name="Picture 2" descr="X:\Financial stability\Financial Stability 2012#1\PNG_vefur\FS121_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45" y="1572921"/>
            <a:ext cx="3504910" cy="37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5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13314" name="Picture 2" descr="X:\Financial stability\Financial Stability 2012#1\PNG_vefur\FS121_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1268760"/>
            <a:ext cx="4077887" cy="54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5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14338" name="Picture 2" descr="X:\Financial stability\Financial Stability 2012#1\PNG_vefur\FS121_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50" y="1556792"/>
            <a:ext cx="3925500" cy="42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6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system: outlook and major risks</a:t>
            </a:r>
            <a:endParaRPr lang="is-IS" dirty="0" smtClean="0"/>
          </a:p>
        </p:txBody>
      </p:sp>
      <p:pic>
        <p:nvPicPr>
          <p:cNvPr id="9218" name="Picture 2" descr="X:\Financial stability\Financial Stability 2012#1\PNG_vefur\FS121_Horfur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49" y="1340768"/>
            <a:ext cx="4090078" cy="47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15362" name="Picture 2" descr="X:\Financial stability\Financial Stability 2012#1\PNG_vefur\FS121_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196752"/>
            <a:ext cx="408398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7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16386" name="Picture 2" descr="X:\Financial stability\Financial Stability 2012#1\PNG_vefur\FS121_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5"/>
            <a:ext cx="427903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04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17410" name="Picture 2" descr="X:\Financial stability\Financial Stability 2012#1\PNG_vefur\FS121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43" y="1268760"/>
            <a:ext cx="4041314" cy="51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4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The scope of financial institutions‘ operations</a:t>
            </a:r>
            <a:endParaRPr lang="is-IS" dirty="0" smtClean="0"/>
          </a:p>
        </p:txBody>
      </p:sp>
      <p:pic>
        <p:nvPicPr>
          <p:cNvPr id="18434" name="Picture 2" descr="X:\Financial stability\Financial Stability 2012#1\PNG_vefur\FS121_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73" y="1124745"/>
            <a:ext cx="480325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2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en-US" dirty="0" smtClean="0"/>
              <a:t>Borrowers: Households and firms</a:t>
            </a:r>
          </a:p>
        </p:txBody>
      </p:sp>
      <p:pic>
        <p:nvPicPr>
          <p:cNvPr id="19458" name="Picture 2" descr="X:\Financial stability\Financial Stability 2012#1\PNG_vefur\FS121_I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84" y="1148121"/>
            <a:ext cx="4090078" cy="562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20482" name="Picture 2" descr="X:\Financial stability\Financial Stability 2012#1\PNG_vefur\FS121_I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8" y="1340768"/>
            <a:ext cx="4083983" cy="53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1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21506" name="Picture 2" descr="X:\Financial stability\Financial Stability 2012#1\PNG_vefur\FS121_I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58" y="1268760"/>
            <a:ext cx="4090078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3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22530" name="Picture 2" descr="X:\Financial stability\Financial Stability 2012#1\PNG_vefur\FS121_I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44" y="1196752"/>
            <a:ext cx="4090078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6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23554" name="Picture 2" descr="X:\Financial stability\Financial Stability 2012#1\PNG_vefur\FS121_I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70" y="1415798"/>
            <a:ext cx="4120556" cy="48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24578" name="Picture 2" descr="X:\Financial stability\Financial Stability 2012#1\PNG_vefur\FS121_I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11" y="1124745"/>
            <a:ext cx="418151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0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system: outlook and major risks</a:t>
            </a:r>
            <a:endParaRPr lang="is-IS" dirty="0" smtClean="0"/>
          </a:p>
        </p:txBody>
      </p:sp>
      <p:pic>
        <p:nvPicPr>
          <p:cNvPr id="10242" name="Picture 2" descr="X:\Financial stability\Financial Stability 2012#1\PNG_vefur\FS121_Horfur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21" y="1124745"/>
            <a:ext cx="4175415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00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25602" name="Picture 2" descr="X:\Financial stability\Financial Stability 2012#1\PNG_vefur\FS121_I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5"/>
            <a:ext cx="424246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2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26626" name="Picture 2" descr="X:\Financial stability\Financial Stability 2012#1\PNG_vefur\FS121_I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3"/>
            <a:ext cx="4791060" cy="45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27650" name="Picture 2" descr="X:\Financial stability\Financial Stability 2012#1\PNG_vefur\FS121_I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99" y="1340768"/>
            <a:ext cx="4736201" cy="47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0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28674" name="Picture 2" descr="X:\Financial stability\Financial Stability 2012#1\PNG_vefur\FS121_I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5" y="1268760"/>
            <a:ext cx="4236370" cy="52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8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1026" name="Picture 2" descr="X:\Financial stability\Financial Stability 2012#1\PNG\FS121_I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06" y="1340768"/>
            <a:ext cx="4211988" cy="50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00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30722" name="Picture 2" descr="X:\Financial stability\Financial Stability 2012#1\PNG_vefur\FS121_I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51" y="1240307"/>
            <a:ext cx="4400948" cy="54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7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III-1</a:t>
            </a:r>
            <a:br>
              <a:rPr lang="en-US" sz="2400" dirty="0" smtClean="0"/>
            </a:br>
            <a:r>
              <a:rPr lang="en-US" sz="2400" dirty="0" smtClean="0"/>
              <a:t>Review of interest rates on private sector loans</a:t>
            </a:r>
            <a:endParaRPr lang="en-US" sz="2400" dirty="0"/>
          </a:p>
        </p:txBody>
      </p:sp>
      <p:pic>
        <p:nvPicPr>
          <p:cNvPr id="45058" name="Picture 2" descr="X:\Financial stability\Financial Stability 2012#1\PNG_vefur\FS121_III_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97" y="2132856"/>
            <a:ext cx="4547240" cy="33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4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III-1</a:t>
            </a:r>
            <a:br>
              <a:rPr lang="en-US" sz="2400" dirty="0"/>
            </a:br>
            <a:r>
              <a:rPr lang="en-US" sz="2400" dirty="0"/>
              <a:t>Review of interest rates on private sector loans</a:t>
            </a:r>
            <a:endParaRPr lang="is-IS" sz="2400" dirty="0"/>
          </a:p>
        </p:txBody>
      </p:sp>
      <p:pic>
        <p:nvPicPr>
          <p:cNvPr id="46082" name="Picture 2" descr="X:\Financial stability\Financial Stability 2012#1\PNG_vefur\FS121_III_R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484784"/>
            <a:ext cx="4218084" cy="49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74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488238" cy="792162"/>
          </a:xfrm>
        </p:spPr>
        <p:txBody>
          <a:bodyPr/>
          <a:lstStyle/>
          <a:p>
            <a:r>
              <a:rPr lang="en-US" sz="2400" dirty="0"/>
              <a:t>Box III-1</a:t>
            </a:r>
            <a:br>
              <a:rPr lang="en-US" sz="2400" dirty="0"/>
            </a:br>
            <a:r>
              <a:rPr lang="en-US" sz="2400" dirty="0"/>
              <a:t>Review of interest rates on private sector loans</a:t>
            </a:r>
            <a:endParaRPr lang="is-IS" sz="2400" dirty="0"/>
          </a:p>
        </p:txBody>
      </p:sp>
      <p:pic>
        <p:nvPicPr>
          <p:cNvPr id="47106" name="Picture 2" descr="X:\Financial stability\Financial Stability 2012#1\PNG_vefur\FS121_III_R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54" y="1412776"/>
            <a:ext cx="4090078" cy="49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71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III-1</a:t>
            </a:r>
            <a:br>
              <a:rPr lang="en-US" sz="2400" dirty="0"/>
            </a:br>
            <a:r>
              <a:rPr lang="en-US" sz="2400" dirty="0"/>
              <a:t>Review of interest rates on private sector loans</a:t>
            </a:r>
            <a:endParaRPr lang="is-IS" sz="2400" dirty="0"/>
          </a:p>
        </p:txBody>
      </p:sp>
      <p:pic>
        <p:nvPicPr>
          <p:cNvPr id="48130" name="Picture 2" descr="X:\Financial stability\Financial Stability 2012#1\PNG_vefur\FS121_III_R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484784"/>
            <a:ext cx="4218084" cy="489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9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system: outlook and major risks</a:t>
            </a:r>
            <a:endParaRPr lang="is-IS" dirty="0" smtClean="0"/>
          </a:p>
        </p:txBody>
      </p:sp>
      <p:pic>
        <p:nvPicPr>
          <p:cNvPr id="2050" name="Picture 2" descr="X:\Financial stability\Financial Stability 2012#1\FS121_Horfur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09" y="1484784"/>
            <a:ext cx="4205893" cy="49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4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31746" name="Picture 2" descr="X:\Financial stability\Financial Stability 2012#1\PNG_vefur\FS121_I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88" y="1340768"/>
            <a:ext cx="4163224" cy="50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8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32770" name="Picture 2" descr="X:\Financial stability\Financial Stability 2012#1\PNG_vefur\FS121_II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91" y="1412776"/>
            <a:ext cx="4443617" cy="46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09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33794" name="Picture 2" descr="X:\Financial stability\Financial Stability 2012#1\PNG_vefur\FS121_II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42" y="1412776"/>
            <a:ext cx="4986116" cy="45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7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34818" name="Picture 2" descr="X:\Financial stability\Financial Stability 2012#1\PNG_vefur\FS121_II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95" y="1594255"/>
            <a:ext cx="4047410" cy="366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72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35842" name="Picture 2" descr="X:\Financial stability\Financial Stability 2012#1\PNG_vefur\FS121_III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09" y="1196753"/>
            <a:ext cx="427294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09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36866" name="Picture 2" descr="X:\Financial stability\Financial Stability 2012#1\PNG_vefur\FS121_III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157536"/>
            <a:ext cx="3998646" cy="55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9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37890" name="Picture 2" descr="X:\Financial stability\Financial Stability 2012#1\PNG_vefur\FS121_III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81" y="1225778"/>
            <a:ext cx="4010837" cy="49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8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38914" name="Picture 2" descr="X:\Financial stability\Financial Stability 2012#1\PNG_vefur\FS121_II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124744"/>
            <a:ext cx="48006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28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39938" name="Picture 2" descr="X:\Financial stability\Financial Stability 2012#1\PNG_vefur\FS121_III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79" y="1135638"/>
            <a:ext cx="4279039" cy="57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05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40962" name="Picture 2" descr="X:\Financial stability\Financial Stability 2012#1\PNG_vefur\FS121_III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484784"/>
            <a:ext cx="4090078" cy="48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34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system: outlook and major risks</a:t>
            </a:r>
            <a:endParaRPr lang="is-IS" dirty="0" smtClean="0"/>
          </a:p>
        </p:txBody>
      </p:sp>
      <p:pic>
        <p:nvPicPr>
          <p:cNvPr id="12290" name="Picture 2" descr="X:\Financial stability\Financial Stability 2012#1\PNG_vefur\FS121_Horfur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94" y="1412776"/>
            <a:ext cx="4315612" cy="47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3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41986" name="Picture 2" descr="X:\Financial stability\Financial Stability 2012#1\PNG_vefur\FS121_II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83" y="1484784"/>
            <a:ext cx="4151033" cy="45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0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43010" name="Picture 2" descr="X:\Financial stability\Financial Stability 2012#1\PNG_vefur\FS121_III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484784"/>
            <a:ext cx="4004741" cy="47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23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/>
              <a:t>Borrowers: Households and firms</a:t>
            </a:r>
            <a:endParaRPr lang="is-IS" dirty="0" smtClean="0"/>
          </a:p>
        </p:txBody>
      </p:sp>
      <p:pic>
        <p:nvPicPr>
          <p:cNvPr id="44034" name="Picture 2" descr="X:\Financial stability\Financial Stability 2012#1\PNG_vefur\FS121_III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93" y="1628800"/>
            <a:ext cx="4583813" cy="40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72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III-2</a:t>
            </a:r>
            <a:br>
              <a:rPr lang="en-US" sz="2400" dirty="0"/>
            </a:br>
            <a:r>
              <a:rPr lang="en-US" sz="2400" dirty="0"/>
              <a:t>Household debt according to income tax returns</a:t>
            </a:r>
            <a:endParaRPr lang="is-IS" sz="2400" dirty="0" smtClean="0"/>
          </a:p>
        </p:txBody>
      </p:sp>
      <p:pic>
        <p:nvPicPr>
          <p:cNvPr id="49154" name="Picture 2" descr="X:\Financial stability\Financial Stability 2012#1\PNG_vefur\FS121_III_R2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07" y="1140662"/>
            <a:ext cx="4352185" cy="57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59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III-2</a:t>
            </a:r>
            <a:br>
              <a:rPr lang="en-US" sz="2400" dirty="0"/>
            </a:br>
            <a:r>
              <a:rPr lang="en-US" sz="2400" dirty="0"/>
              <a:t>Household debt according to income tax returns</a:t>
            </a:r>
            <a:endParaRPr lang="is-IS" sz="2400" dirty="0" smtClean="0"/>
          </a:p>
        </p:txBody>
      </p:sp>
      <p:pic>
        <p:nvPicPr>
          <p:cNvPr id="50178" name="Picture 2" descr="X:\Financial stability\Financial Stability 2012#1\PNG_vefur\FS121_III_R2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44" y="1412776"/>
            <a:ext cx="4151033" cy="50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78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III-2</a:t>
            </a:r>
            <a:br>
              <a:rPr lang="en-US" sz="2400" dirty="0"/>
            </a:br>
            <a:r>
              <a:rPr lang="en-US" sz="2400" dirty="0"/>
              <a:t>Household debt according to income tax returns</a:t>
            </a:r>
            <a:endParaRPr lang="is-IS" sz="2400" dirty="0" smtClean="0"/>
          </a:p>
        </p:txBody>
      </p:sp>
      <p:pic>
        <p:nvPicPr>
          <p:cNvPr id="51202" name="Picture 2" descr="X:\Financial stability\Financial Stability 2012#1\PNG_vefur\FS121_III_R2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18" y="1556792"/>
            <a:ext cx="4528954" cy="49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94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III-2</a:t>
            </a:r>
            <a:br>
              <a:rPr lang="en-US" sz="2400" dirty="0"/>
            </a:br>
            <a:r>
              <a:rPr lang="en-US" sz="2400" dirty="0"/>
              <a:t>Household debt according to income tax returns</a:t>
            </a:r>
            <a:endParaRPr lang="is-IS" sz="2400" dirty="0" smtClean="0"/>
          </a:p>
        </p:txBody>
      </p:sp>
      <p:pic>
        <p:nvPicPr>
          <p:cNvPr id="52226" name="Picture 2" descr="X:\Financial stability\Financial Stability 2012#1\PNG_vefur\FS121_III_R2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5" y="1124744"/>
            <a:ext cx="4236370" cy="56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49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Box III-2</a:t>
            </a:r>
            <a:br>
              <a:rPr lang="en-US" sz="2400" dirty="0" smtClean="0"/>
            </a:br>
            <a:r>
              <a:rPr lang="en-US" sz="2400" dirty="0" smtClean="0"/>
              <a:t>Household debt according to income tax returns</a:t>
            </a:r>
          </a:p>
        </p:txBody>
      </p:sp>
      <p:pic>
        <p:nvPicPr>
          <p:cNvPr id="53250" name="Picture 2" descr="X:\Financial stability\Financial Stability 2012#1\PNG_vefur\FS121_III_R2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45390"/>
            <a:ext cx="4004741" cy="47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5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III-2</a:t>
            </a:r>
            <a:br>
              <a:rPr lang="en-US" sz="2400" dirty="0"/>
            </a:br>
            <a:r>
              <a:rPr lang="en-US" sz="2400" dirty="0"/>
              <a:t>Household debt according to income tax returns</a:t>
            </a:r>
            <a:endParaRPr lang="is-IS" sz="2400" dirty="0" smtClean="0"/>
          </a:p>
        </p:txBody>
      </p:sp>
      <p:pic>
        <p:nvPicPr>
          <p:cNvPr id="54274" name="Picture 2" descr="X:\Financial stability\Financial Stability 2012#1\PNG_vefur\FS121_III_R2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5" y="1412776"/>
            <a:ext cx="4236370" cy="50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9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Funding</a:t>
            </a:r>
          </a:p>
        </p:txBody>
      </p:sp>
      <p:pic>
        <p:nvPicPr>
          <p:cNvPr id="55298" name="Picture 2" descr="X:\Financial stability\Financial Stability 2012#1\PNG_vefur\FS121_I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77887" cy="5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en-US" dirty="0" smtClean="0"/>
              <a:t>Macroeconomic environment and financial markets</a:t>
            </a:r>
          </a:p>
        </p:txBody>
      </p:sp>
      <p:pic>
        <p:nvPicPr>
          <p:cNvPr id="13314" name="Picture 2" descr="X:\Financial stability\Financial Stability 2012#1\PNG_vefur\FS121_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20" y="1268760"/>
            <a:ext cx="3980359" cy="53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</a:t>
            </a:r>
            <a:r>
              <a:rPr lang="is-IS" dirty="0"/>
              <a:t>Funding</a:t>
            </a:r>
            <a:endParaRPr lang="is-IS" dirty="0" smtClean="0"/>
          </a:p>
        </p:txBody>
      </p:sp>
      <p:pic>
        <p:nvPicPr>
          <p:cNvPr id="56322" name="Picture 2" descr="X:\Financial stability\Financial Stability 2012#1\PNG_vefur\FS121_I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52" y="1499775"/>
            <a:ext cx="4065696" cy="385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43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</a:t>
            </a:r>
            <a:r>
              <a:rPr lang="is-IS" dirty="0"/>
              <a:t>Funding</a:t>
            </a:r>
            <a:endParaRPr lang="is-IS" dirty="0" smtClean="0"/>
          </a:p>
        </p:txBody>
      </p:sp>
      <p:pic>
        <p:nvPicPr>
          <p:cNvPr id="57346" name="Picture 2" descr="X:\Financial stability\Financial Stability 2012#1\PNG_vefur\FS121_I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7" y="1484784"/>
            <a:ext cx="4083983" cy="43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</a:t>
            </a:r>
            <a:r>
              <a:rPr lang="is-IS" dirty="0"/>
              <a:t>Funding</a:t>
            </a:r>
            <a:endParaRPr lang="is-IS" dirty="0" smtClean="0"/>
          </a:p>
        </p:txBody>
      </p:sp>
      <p:pic>
        <p:nvPicPr>
          <p:cNvPr id="58370" name="Picture 2" descr="X:\Financial stability\Financial Stability 2012#1\PNG_vefur\FS121_I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94" y="1412776"/>
            <a:ext cx="4315612" cy="48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</a:t>
            </a:r>
            <a:r>
              <a:rPr lang="is-IS" dirty="0"/>
              <a:t>Funding</a:t>
            </a:r>
            <a:endParaRPr lang="is-IS" dirty="0" smtClean="0"/>
          </a:p>
        </p:txBody>
      </p:sp>
      <p:pic>
        <p:nvPicPr>
          <p:cNvPr id="59394" name="Picture 2" descr="X:\Financial stability\Financial Stability 2012#1\PNG_vefur\FS121_I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23" y="1268760"/>
            <a:ext cx="4528954" cy="52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2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</a:t>
            </a:r>
            <a:r>
              <a:rPr lang="is-IS" dirty="0"/>
              <a:t>Funding</a:t>
            </a:r>
            <a:endParaRPr lang="is-IS" dirty="0" smtClean="0"/>
          </a:p>
        </p:txBody>
      </p:sp>
      <p:pic>
        <p:nvPicPr>
          <p:cNvPr id="60418" name="Picture 2" descr="X:\Financial stability\Financial Stability 2012#1\PNG_vefur\FS121_I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52" y="1196752"/>
            <a:ext cx="4205893" cy="54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57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</a:t>
            </a:r>
            <a:r>
              <a:rPr lang="is-IS" dirty="0"/>
              <a:t>Funding</a:t>
            </a:r>
            <a:endParaRPr lang="is-IS" dirty="0" smtClean="0"/>
          </a:p>
        </p:txBody>
      </p:sp>
      <p:pic>
        <p:nvPicPr>
          <p:cNvPr id="61442" name="Picture 2" descr="X:\Financial stability\Financial Stability 2012#1\PNG_vefur\FS121_I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8" y="1371770"/>
            <a:ext cx="3919404" cy="41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16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Box IV-1</a:t>
            </a:r>
            <a:br>
              <a:rPr lang="en-US" sz="2400" dirty="0" smtClean="0"/>
            </a:br>
            <a:r>
              <a:rPr lang="en-US" sz="2400" dirty="0" smtClean="0"/>
              <a:t>Covered bonds</a:t>
            </a:r>
          </a:p>
        </p:txBody>
      </p:sp>
      <p:pic>
        <p:nvPicPr>
          <p:cNvPr id="62466" name="Picture 2" descr="X:\Financial stability\Financial Stability 2012#1\PNG_vefur\FS121_IV-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435772"/>
            <a:ext cx="4218084" cy="39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IV-1</a:t>
            </a:r>
            <a:br>
              <a:rPr lang="en-US" sz="2400" dirty="0"/>
            </a:br>
            <a:r>
              <a:rPr lang="en-US" sz="2400" dirty="0"/>
              <a:t>Covered bonds</a:t>
            </a:r>
            <a:endParaRPr lang="is-IS" sz="2400" dirty="0" smtClean="0"/>
          </a:p>
        </p:txBody>
      </p:sp>
      <p:pic>
        <p:nvPicPr>
          <p:cNvPr id="63490" name="Picture 2" descr="X:\Financial stability\Financial Stability 2012#1\PNG_vefur\FS121_IV-R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24" y="1340768"/>
            <a:ext cx="4260752" cy="45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18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 Operations and equity</a:t>
            </a:r>
          </a:p>
        </p:txBody>
      </p:sp>
      <p:pic>
        <p:nvPicPr>
          <p:cNvPr id="64514" name="Picture 2" descr="X:\Financial stability\Financial Stability 2012#1\PNG_vefur\FS121_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1" y="1196752"/>
            <a:ext cx="4144938" cy="51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65538" name="Picture 2" descr="X:\Financial stability\Financial Stability 2012#1\PNG_vefur\FS121_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31" y="1340768"/>
            <a:ext cx="4059601" cy="50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9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4338" name="Picture 2" descr="X:\Financial stability\Financial Stability 2012#1\PNG_vefur\FS121_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268760"/>
            <a:ext cx="4004741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8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66562" name="Picture 2" descr="X:\Financial stability\Financial Stability 2012#1\PNG_vefur\FS121_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99" y="1340768"/>
            <a:ext cx="4144938" cy="49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9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67586" name="Picture 2" descr="X:\Financial stability\Financial Stability 2012#1\PNG_vefur\FS121_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12" y="1124745"/>
            <a:ext cx="440094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90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68610" name="Picture 2" descr="X:\Financial stability\Financial Stability 2012#1\PNG_vefur\FS121_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595"/>
            <a:ext cx="4547240" cy="56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1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69634" name="Picture 2" descr="X:\Financial stability\Financial Stability 2012#1\PNG_vefur\FS121_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315612" cy="52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7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70658" name="Picture 2" descr="X:\Financial stability\Financial Stability 2012#1\PNG_vefur\FS121_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50" y="1340768"/>
            <a:ext cx="4004741" cy="50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71682" name="Picture 2" descr="X:\Financial stability\Financial Stability 2012#1\PNG_vefur\FS121_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29" y="1196752"/>
            <a:ext cx="4016932" cy="53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2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72706" name="Picture 2" descr="X:\Financial stability\Financial Stability 2012#1\PNG_vefur\FS121_V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04" y="1340768"/>
            <a:ext cx="4364375" cy="50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8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73730" name="Picture 2" descr="X:\Financial stability\Financial Stability 2012#1\PNG_vefur\FS121_V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33" y="1556792"/>
            <a:ext cx="4285134" cy="443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60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74754" name="Picture 2" descr="X:\Financial stability\Financial Stability 2012#1\PNG_vefur\FS121_V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484784"/>
            <a:ext cx="4004741" cy="419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05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Operations and equity</a:t>
            </a:r>
            <a:endParaRPr lang="is-IS" dirty="0" smtClean="0"/>
          </a:p>
        </p:txBody>
      </p:sp>
      <p:pic>
        <p:nvPicPr>
          <p:cNvPr id="75778" name="Picture 2" descr="X:\Financial stability\Financial Stability 2012#1\PNG_vefur\FS121_V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53" y="1124744"/>
            <a:ext cx="4474094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50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en-US" dirty="0"/>
              <a:t>Macroeconomic environment and financial markets</a:t>
            </a:r>
            <a:endParaRPr lang="en-US" dirty="0" smtClean="0"/>
          </a:p>
        </p:txBody>
      </p:sp>
      <p:pic>
        <p:nvPicPr>
          <p:cNvPr id="15362" name="Picture 2" descr="X:\Financial stability\Financial Stability 2012#1\PNG_vefur\FS121_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34" y="1412776"/>
            <a:ext cx="4016932" cy="49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5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Box V-2</a:t>
            </a:r>
            <a:br>
              <a:rPr lang="en-US" sz="2200" dirty="0" smtClean="0"/>
            </a:br>
            <a:r>
              <a:rPr lang="en-US" sz="2200" dirty="0" smtClean="0"/>
              <a:t>Exchange rate-linked loans: Court decisions and impact on financial institutions</a:t>
            </a:r>
          </a:p>
        </p:txBody>
      </p:sp>
      <p:pic>
        <p:nvPicPr>
          <p:cNvPr id="76802" name="Picture 2" descr="X:\Financial stability\Financial Stability 2012#1\PNG_vefur\FS121_V-12_ 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196752"/>
            <a:ext cx="4090078" cy="50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Capital controls and financial stability</a:t>
            </a:r>
          </a:p>
        </p:txBody>
      </p:sp>
      <p:pic>
        <p:nvPicPr>
          <p:cNvPr id="77826" name="Picture 2" descr="X:\Financial stability\Financial Stability 2012#1\PNG_vefur\FS121_V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526876" cy="429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Capital controls and financial stability</a:t>
            </a:r>
            <a:endParaRPr lang="is-IS" dirty="0" smtClean="0"/>
          </a:p>
        </p:txBody>
      </p:sp>
      <p:pic>
        <p:nvPicPr>
          <p:cNvPr id="78850" name="Picture 2" descr="X:\Financial stability\Financial Stability 2012#1\PNG_vefur\FS121_V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29" y="1484784"/>
            <a:ext cx="4315612" cy="4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58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Capital controls and financial stability</a:t>
            </a:r>
            <a:endParaRPr lang="is-IS" dirty="0" smtClean="0"/>
          </a:p>
        </p:txBody>
      </p:sp>
      <p:pic>
        <p:nvPicPr>
          <p:cNvPr id="79874" name="Picture 2" descr="X:\Financial stability\Financial Stability 2012#1\PNG_vefur\FS121_V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05" y="1196752"/>
            <a:ext cx="4004741" cy="53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dirty="0"/>
              <a:t>VI Capital controls and financial stability</a:t>
            </a:r>
            <a:endParaRPr lang="is-IS" dirty="0" smtClean="0"/>
          </a:p>
        </p:txBody>
      </p:sp>
      <p:pic>
        <p:nvPicPr>
          <p:cNvPr id="80898" name="Picture 2" descr="X:\Financial stability\Financial Stability 2012#1\PNG_vefur\FS121_V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6446"/>
            <a:ext cx="6213969" cy="41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84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Capital controls and financial stability</a:t>
            </a:r>
            <a:endParaRPr lang="is-IS" dirty="0" smtClean="0"/>
          </a:p>
        </p:txBody>
      </p:sp>
      <p:pic>
        <p:nvPicPr>
          <p:cNvPr id="81922" name="Picture 2" descr="X:\Financial stability\Financial Stability 2012#1\PNG_vefur\FS121_V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62" y="1124744"/>
            <a:ext cx="423637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48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VI-2</a:t>
            </a:r>
            <a:br>
              <a:rPr lang="en-US" sz="2400" dirty="0" smtClean="0"/>
            </a:br>
            <a:r>
              <a:rPr lang="en-US" sz="2400" dirty="0" smtClean="0"/>
              <a:t>Capital controls: the impact on asset prices</a:t>
            </a:r>
            <a:endParaRPr lang="en-US" sz="2400" dirty="0"/>
          </a:p>
        </p:txBody>
      </p:sp>
      <p:pic>
        <p:nvPicPr>
          <p:cNvPr id="82946" name="Picture 2" descr="X:\Financial stability\Financial Stability 2012#1\PNG_vefur\FS121_VI_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35" y="1340768"/>
            <a:ext cx="4425330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6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VI-2</a:t>
            </a:r>
            <a:br>
              <a:rPr lang="en-US" sz="2400" dirty="0"/>
            </a:br>
            <a:r>
              <a:rPr lang="en-US" sz="2400" dirty="0"/>
              <a:t>Capital controls: the impact on asset prices</a:t>
            </a:r>
            <a:endParaRPr lang="is-IS" sz="2400" dirty="0"/>
          </a:p>
        </p:txBody>
      </p:sp>
      <p:pic>
        <p:nvPicPr>
          <p:cNvPr id="83970" name="Picture 2" descr="X:\Financial stability\Financial Stability 2012#1\PNG_vefur\FS121_VI_R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73" y="1268760"/>
            <a:ext cx="4394853" cy="54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4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VI-2</a:t>
            </a:r>
            <a:br>
              <a:rPr lang="en-US" sz="2400" dirty="0"/>
            </a:br>
            <a:r>
              <a:rPr lang="en-US" sz="2400" dirty="0"/>
              <a:t>Capital controls: the impact on asset prices</a:t>
            </a:r>
            <a:endParaRPr lang="is-IS" sz="2400" dirty="0"/>
          </a:p>
        </p:txBody>
      </p:sp>
      <p:pic>
        <p:nvPicPr>
          <p:cNvPr id="84994" name="Picture 2" descr="X:\Financial stability\Financial Stability 2012#1\PNG_vefur\FS121_VI_R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0" y="1268760"/>
            <a:ext cx="4279039" cy="50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0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VI-2</a:t>
            </a:r>
            <a:br>
              <a:rPr lang="en-US" sz="2400" dirty="0"/>
            </a:br>
            <a:r>
              <a:rPr lang="en-US" sz="2400" dirty="0"/>
              <a:t>Capital controls: the impact on asset prices</a:t>
            </a:r>
            <a:endParaRPr lang="is-IS" sz="2400" dirty="0"/>
          </a:p>
        </p:txBody>
      </p:sp>
      <p:pic>
        <p:nvPicPr>
          <p:cNvPr id="86018" name="Picture 2" descr="X:\Financial stability\Financial Stability 2012#1\PNG_vefur\FS121_VI_R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196752"/>
            <a:ext cx="4004741" cy="53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6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529</Words>
  <Application>Microsoft Office PowerPoint</Application>
  <PresentationFormat>On-screen Show (4:3)</PresentationFormat>
  <Paragraphs>117</Paragraphs>
  <Slides>115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6" baseType="lpstr">
      <vt:lpstr>SI_kynning_rautt</vt:lpstr>
      <vt:lpstr>Central Bank of Iceland</vt:lpstr>
      <vt:lpstr>The financial system: outlook and major risks</vt:lpstr>
      <vt:lpstr>The financial system: outlook and major risks</vt:lpstr>
      <vt:lpstr>The financial system: outlook and major risks</vt:lpstr>
      <vt:lpstr>The financial system: outlook and major risks</vt:lpstr>
      <vt:lpstr>The financial system: outlook and major risks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Box I-1 The euro area debt crisis</vt:lpstr>
      <vt:lpstr>Box I-1 The euro area debt crisis</vt:lpstr>
      <vt:lpstr>Box I-1 The euro area debt crisis</vt:lpstr>
      <vt:lpstr>Box I-1 The euro area debt crisis</vt:lpstr>
      <vt:lpstr>Box I-1 The euro area debt crisis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 Macroeconomic environment and financial markets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 The scope of financial institutions‘ operations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Box III-1 Review of interest rates on private sector loans</vt:lpstr>
      <vt:lpstr>Box III-1 Review of interest rates on private sector loans</vt:lpstr>
      <vt:lpstr>Box III-1 Review of interest rates on private sector loans</vt:lpstr>
      <vt:lpstr>Box III-1 Review of interest rates on private sector loans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III Borrowers: Households and firms</vt:lpstr>
      <vt:lpstr>Box III-2 Household debt according to income tax returns</vt:lpstr>
      <vt:lpstr>Box III-2 Household debt according to income tax returns</vt:lpstr>
      <vt:lpstr>Box III-2 Household debt according to income tax returns</vt:lpstr>
      <vt:lpstr>Box III-2 Household debt according to income tax returns</vt:lpstr>
      <vt:lpstr>Box III-2 Household debt according to income tax returns</vt:lpstr>
      <vt:lpstr>Box III-2 Household debt according to income tax returns</vt:lpstr>
      <vt:lpstr>IV Funding</vt:lpstr>
      <vt:lpstr>IV Funding</vt:lpstr>
      <vt:lpstr>IV Funding</vt:lpstr>
      <vt:lpstr>IV Funding</vt:lpstr>
      <vt:lpstr>IV Funding</vt:lpstr>
      <vt:lpstr>IV Funding</vt:lpstr>
      <vt:lpstr>IV Funding</vt:lpstr>
      <vt:lpstr>Box IV-1 Covered bonds</vt:lpstr>
      <vt:lpstr>Box IV-1 Covered bonds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V Operations and equity</vt:lpstr>
      <vt:lpstr>Box V-2 Exchange rate-linked loans: Court decisions and impact on financial institutions</vt:lpstr>
      <vt:lpstr>VI Capital controls and financial stability</vt:lpstr>
      <vt:lpstr>VI Capital controls and financial stability</vt:lpstr>
      <vt:lpstr>VI Capital controls and financial stability</vt:lpstr>
      <vt:lpstr>VI Capital controls and financial stability</vt:lpstr>
      <vt:lpstr>VI Capital controls and financial stability</vt:lpstr>
      <vt:lpstr>Box VI-2 Capital controls: the impact on asset prices</vt:lpstr>
      <vt:lpstr>Box VI-2 Capital controls: the impact on asset prices</vt:lpstr>
      <vt:lpstr>Box VI-2 Capital controls: the impact on asset prices</vt:lpstr>
      <vt:lpstr>Box VI-2 Capital controls: the impact on asset prices</vt:lpstr>
      <vt:lpstr>Box VI-2 Capital controls: the impact on asset prices</vt:lpstr>
      <vt:lpstr>Box VI-2 Capital controls: the impact on asset prices</vt:lpstr>
      <vt:lpstr>Box VI-2 Capital controls: the impact on asset prices</vt:lpstr>
      <vt:lpstr>Box VI-2 Capital controls: the impact on asset prices</vt:lpstr>
      <vt:lpstr>VII Payment and settlement systems</vt:lpstr>
      <vt:lpstr>VII Payment and settlement systems</vt:lpstr>
      <vt:lpstr>VII Payment and settlement systems</vt:lpstr>
      <vt:lpstr>VII Payment and settlement systems</vt:lpstr>
      <vt:lpstr>VII Payment and settlement systems</vt:lpstr>
      <vt:lpstr>Appendix I New Payment Services Act and proposed legislation on issuance and handling of electronic money</vt:lpstr>
      <vt:lpstr>Appendix II Nordic comparison </vt:lpstr>
      <vt:lpstr>Appendix II Nordic comparison </vt:lpstr>
      <vt:lpstr>Appendix II Nordic comparison </vt:lpstr>
      <vt:lpstr>Appendix II Nordic comparison </vt:lpstr>
      <vt:lpstr>Appendix II Nordic comparison </vt:lpstr>
      <vt:lpstr>Appendix II Nordic comparison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2013-10-21T10:04:28Z</dcterms:created>
  <dcterms:modified xsi:type="dcterms:W3CDTF">2013-10-21T10:04:31Z</dcterms:modified>
</cp:coreProperties>
</file>