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437" r:id="rId4"/>
    <p:sldId id="438" r:id="rId5"/>
    <p:sldId id="439" r:id="rId6"/>
    <p:sldId id="440" r:id="rId7"/>
    <p:sldId id="441" r:id="rId8"/>
    <p:sldId id="272" r:id="rId9"/>
    <p:sldId id="442" r:id="rId10"/>
    <p:sldId id="570" r:id="rId11"/>
    <p:sldId id="571" r:id="rId12"/>
    <p:sldId id="572" r:id="rId13"/>
    <p:sldId id="573" r:id="rId14"/>
    <p:sldId id="574" r:id="rId15"/>
    <p:sldId id="575" r:id="rId16"/>
    <p:sldId id="291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308" r:id="rId28"/>
    <p:sldId id="469" r:id="rId29"/>
    <p:sldId id="470" r:id="rId30"/>
    <p:sldId id="587" r:id="rId31"/>
    <p:sldId id="588" r:id="rId32"/>
    <p:sldId id="309" r:id="rId33"/>
    <p:sldId id="481" r:id="rId34"/>
    <p:sldId id="567" r:id="rId35"/>
    <p:sldId id="568" r:id="rId36"/>
    <p:sldId id="482" r:id="rId37"/>
    <p:sldId id="483" r:id="rId38"/>
    <p:sldId id="484" r:id="rId39"/>
    <p:sldId id="310" r:id="rId40"/>
    <p:sldId id="590" r:id="rId41"/>
    <p:sldId id="591" r:id="rId42"/>
    <p:sldId id="592" r:id="rId43"/>
    <p:sldId id="593" r:id="rId44"/>
    <p:sldId id="594" r:id="rId45"/>
    <p:sldId id="595" r:id="rId46"/>
    <p:sldId id="494" r:id="rId47"/>
    <p:sldId id="495" r:id="rId48"/>
    <p:sldId id="496" r:id="rId49"/>
    <p:sldId id="497" r:id="rId50"/>
    <p:sldId id="498" r:id="rId51"/>
    <p:sldId id="609" r:id="rId52"/>
    <p:sldId id="503" r:id="rId53"/>
    <p:sldId id="504" r:id="rId54"/>
    <p:sldId id="505" r:id="rId55"/>
    <p:sldId id="506" r:id="rId56"/>
    <p:sldId id="507" r:id="rId57"/>
    <p:sldId id="546" r:id="rId58"/>
    <p:sldId id="547" r:id="rId59"/>
    <p:sldId id="596" r:id="rId60"/>
    <p:sldId id="597" r:id="rId61"/>
    <p:sldId id="598" r:id="rId62"/>
    <p:sldId id="599" r:id="rId63"/>
    <p:sldId id="600" r:id="rId64"/>
    <p:sldId id="601" r:id="rId65"/>
    <p:sldId id="602" r:id="rId66"/>
    <p:sldId id="603" r:id="rId67"/>
    <p:sldId id="604" r:id="rId68"/>
    <p:sldId id="605" r:id="rId69"/>
    <p:sldId id="606" r:id="rId70"/>
    <p:sldId id="607" r:id="rId71"/>
    <p:sldId id="316" r:id="rId72"/>
    <p:sldId id="432" r:id="rId73"/>
    <p:sldId id="433" r:id="rId74"/>
    <p:sldId id="434" r:id="rId75"/>
    <p:sldId id="435" r:id="rId76"/>
    <p:sldId id="436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 varScale="1">
        <p:scale>
          <a:sx n="85" d="100"/>
          <a:sy n="85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endParaRPr lang="is-I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report</a:t>
            </a:r>
            <a:r>
              <a:rPr lang="is-IS" dirty="0" smtClean="0"/>
              <a:t> 2016/2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 err="1" smtClean="0"/>
              <a:t>Charts</a:t>
            </a: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138842" cy="48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047409" cy="46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5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083982" cy="34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090078" cy="45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102269" cy="47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211988" cy="37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85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394853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754420" cy="5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363107" cy="53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5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157128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400948" cy="52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400948" cy="52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096173" cy="39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5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706546" cy="5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333898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454588" cy="50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4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3871372" cy="55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0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International</a:t>
            </a:r>
            <a:r>
              <a:rPr lang="is-IS" dirty="0" smtClean="0"/>
              <a:t> </a:t>
            </a:r>
            <a:r>
              <a:rPr lang="is-IS" dirty="0" err="1" smtClean="0"/>
              <a:t>investment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r>
              <a:rPr lang="is-IS" dirty="0" smtClean="0"/>
              <a:t> (IIP)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285134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6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175415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169319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321707" cy="5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388757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83982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065696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3786035" cy="53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096173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315611" cy="5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528953" cy="45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722804" cy="5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/>
              <a:t>Funding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liquid</a:t>
            </a:r>
            <a:r>
              <a:rPr lang="is-IS" dirty="0"/>
              <a:t> </a:t>
            </a:r>
            <a:r>
              <a:rPr lang="is-IS" dirty="0" err="1"/>
              <a:t>funds</a:t>
            </a:r>
            <a:endParaRPr lang="is-I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315611" cy="44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615361" cy="51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108364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65696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574969" cy="52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492313" cy="54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28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248561" cy="38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04741" cy="52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3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15611" cy="44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</a:t>
            </a:r>
            <a:r>
              <a:rPr lang="is-IS" dirty="0" err="1" smtClean="0"/>
              <a:t>assets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24246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Households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885839" cy="53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15611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26651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687369" cy="52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90078" cy="45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151033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Households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175415" cy="49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28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315611" cy="5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438186" cy="52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004741" cy="50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315611" cy="49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681341" cy="51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Stress </a:t>
            </a:r>
            <a:r>
              <a:rPr lang="is-IS" dirty="0" err="1" smtClean="0"/>
              <a:t>test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065696" cy="48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65696" cy="50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65696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1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157128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199797" cy="53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83974"/>
            <a:ext cx="4065696" cy="56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151033" cy="46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803589" cy="40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090078" cy="48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394853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8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236370" cy="5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6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230274" cy="44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4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93701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8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04741" cy="55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1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System</a:t>
            </a:r>
            <a:r>
              <a:rPr lang="is-IS" dirty="0"/>
              <a:t> – </a:t>
            </a:r>
            <a:r>
              <a:rPr lang="is-IS" dirty="0" err="1"/>
              <a:t>outlook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main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543353" cy="50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998645" cy="55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47409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004741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108364" cy="45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090078" cy="45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4004741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096173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083982" cy="49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3974263" cy="4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Office PowerPoint</Application>
  <PresentationFormat>On-screen Show (4:3)</PresentationFormat>
  <Paragraphs>79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Arial</vt:lpstr>
      <vt:lpstr>SI_kynning_rautt</vt:lpstr>
      <vt:lpstr>Central Bank of Iceland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Economic environment and financial markets</vt:lpstr>
      <vt:lpstr>Economic environment and financial markets</vt:lpstr>
      <vt:lpstr>Economic environment and financial markets</vt:lpstr>
      <vt:lpstr>Economic environment and financial markets</vt:lpstr>
      <vt:lpstr>Economic environment and financial markets</vt:lpstr>
      <vt:lpstr>Economic environment and financial markets</vt:lpstr>
      <vt:lpstr>Economic environment and financial markets</vt:lpstr>
      <vt:lpstr>Economic environment and financial markets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International investment position (IIP)</vt:lpstr>
      <vt:lpstr>Operations and equity</vt:lpstr>
      <vt:lpstr>Operations and equity</vt:lpstr>
      <vt:lpstr>Operations and equity</vt:lpstr>
      <vt:lpstr>Operations and equity</vt:lpstr>
      <vt:lpstr>Operations and equity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Funding and liquid funds</vt:lpstr>
      <vt:lpstr>Financial system assets</vt:lpstr>
      <vt:lpstr>Financial system assets</vt:lpstr>
      <vt:lpstr>Financial system assets</vt:lpstr>
      <vt:lpstr>Financial system assets</vt:lpstr>
      <vt:lpstr>Financial system assets</vt:lpstr>
      <vt:lpstr>Financial system assets</vt:lpstr>
      <vt:lpstr>Financial system assets</vt:lpstr>
      <vt:lpstr>Households</vt:lpstr>
      <vt:lpstr>Households</vt:lpstr>
      <vt:lpstr>Households</vt:lpstr>
      <vt:lpstr>Households</vt:lpstr>
      <vt:lpstr>Households</vt:lpstr>
      <vt:lpstr>Households</vt:lpstr>
      <vt:lpstr>Companies</vt:lpstr>
      <vt:lpstr>Companies</vt:lpstr>
      <vt:lpstr>Companies</vt:lpstr>
      <vt:lpstr>Companies</vt:lpstr>
      <vt:lpstr>Companies</vt:lpstr>
      <vt:lpstr>Stress test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Central Bank stress test 2016</vt:lpstr>
      <vt:lpstr>Appendix II</vt:lpstr>
      <vt:lpstr>Appendix II</vt:lpstr>
      <vt:lpstr>Appendix II</vt:lpstr>
      <vt:lpstr>Appendix II</vt:lpstr>
      <vt:lpstr>Appendix II</vt:lpstr>
      <vt:lpstr>Appendix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2016-10-13T13:18:54Z</dcterms:modified>
</cp:coreProperties>
</file>