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437" r:id="rId4"/>
    <p:sldId id="438" r:id="rId5"/>
    <p:sldId id="439" r:id="rId6"/>
    <p:sldId id="440" r:id="rId7"/>
    <p:sldId id="441" r:id="rId8"/>
    <p:sldId id="272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291" r:id="rId21"/>
    <p:sldId id="458" r:id="rId22"/>
    <p:sldId id="459" r:id="rId23"/>
    <p:sldId id="460" r:id="rId24"/>
    <p:sldId id="461" r:id="rId25"/>
    <p:sldId id="462" r:id="rId26"/>
    <p:sldId id="463" r:id="rId27"/>
    <p:sldId id="308" r:id="rId28"/>
    <p:sldId id="469" r:id="rId29"/>
    <p:sldId id="470" r:id="rId30"/>
    <p:sldId id="471" r:id="rId31"/>
    <p:sldId id="472" r:id="rId32"/>
    <p:sldId id="473" r:id="rId33"/>
    <p:sldId id="309" r:id="rId34"/>
    <p:sldId id="481" r:id="rId35"/>
    <p:sldId id="482" r:id="rId36"/>
    <p:sldId id="483" r:id="rId37"/>
    <p:sldId id="484" r:id="rId38"/>
    <p:sldId id="485" r:id="rId39"/>
    <p:sldId id="31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8" r:id="rId58"/>
    <p:sldId id="312" r:id="rId59"/>
    <p:sldId id="527" r:id="rId60"/>
    <p:sldId id="528" r:id="rId61"/>
    <p:sldId id="529" r:id="rId62"/>
    <p:sldId id="530" r:id="rId63"/>
    <p:sldId id="531" r:id="rId64"/>
    <p:sldId id="313" r:id="rId65"/>
    <p:sldId id="538" r:id="rId66"/>
    <p:sldId id="539" r:id="rId67"/>
    <p:sldId id="540" r:id="rId68"/>
    <p:sldId id="541" r:id="rId69"/>
    <p:sldId id="316" r:id="rId70"/>
    <p:sldId id="432" r:id="rId71"/>
    <p:sldId id="433" r:id="rId72"/>
    <p:sldId id="434" r:id="rId73"/>
    <p:sldId id="435" r:id="rId74"/>
    <p:sldId id="436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117" d="100"/>
          <a:sy n="117" d="100"/>
        </p:scale>
        <p:origin x="165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endParaRPr lang="is-I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err="1" smtClean="0"/>
              <a:t>report</a:t>
            </a:r>
            <a:r>
              <a:rPr lang="is-IS" smtClean="0"/>
              <a:t> 2014/2</a:t>
            </a:r>
            <a:endParaRPr lang="is-IS" dirty="0" smtClean="0"/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 err="1" smtClean="0"/>
              <a:t>Charts</a:t>
            </a: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6146" name="Picture 2" descr="G:\FS-Útgáfa\FS-14-2\Myndir\PNG myndir - enska\FS14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39875"/>
            <a:ext cx="40894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7171" name="Picture 3" descr="G:\FS-Útgáfa\FS-14-2\Myndir\PNG myndir - enska\FS142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005263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8194" name="Picture 2" descr="G:\FS-Útgáfa\FS-14-2\Myndir\PNG myndir - enska\FS142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35425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9218" name="Picture 2" descr="G:\FS-Útgáfa\FS-14-2\Myndir\PNG myndir - enska\FS142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85368"/>
            <a:ext cx="408940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0242" name="Picture 2" descr="G:\FS-Útgáfa\FS-14-2\Myndir\PNG myndir - enska\FS142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0481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1266" name="Picture 2" descr="G:\FS-Útgáfa\FS-14-2\Myndir\PNG myndir - enska\FS142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389438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2290" name="Picture 2" descr="G:\FS-Útgáfa\FS-14-2\Myndir\PNG myndir - enska\FS142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00" y="1412776"/>
            <a:ext cx="4089400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3314" name="Picture 2" descr="G:\FS-Útgáfa\FS-14-2\Myndir\PNG myndir - enska\FS142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0957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4338" name="Picture 2" descr="G:\FS-Útgáfa\FS-14-2\Myndir\PNG myndir - enska\FS142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3920"/>
            <a:ext cx="4052887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026" name="Picture 2" descr="G:\UMBROTSVINNA\Financial stability\Financial Stability 2014#2\PNG\FS142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412776"/>
            <a:ext cx="4303712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1027" name="Picture 3" descr="G:\FS-Útgáfa\FS-14-2\Myndir\PNG myndir - enska\FS142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163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16386" name="Picture 2" descr="G:\FS-Útgáfa\FS-14-2\Myndir\PNG myndir - enska\FS142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12" y="1340768"/>
            <a:ext cx="4132262" cy="53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17410" name="Picture 2" descr="G:\FS-Útgáfa\FS-14-2\Myndir\PNG myndir - enska\FS142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528392" cy="55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18434" name="Picture 2" descr="G:\FS-Útgáfa\FS-14-2\Myndir\PNG myndir - enska\FS142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84" y="1196752"/>
            <a:ext cx="355921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19458" name="Picture 2" descr="G:\FS-Útgáfa\FS-14-2\Myndir\PNG myndir - enska\FS142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484784"/>
            <a:ext cx="3998912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0482" name="Picture 2" descr="G:\FS-Útgáfa\FS-14-2\Myndir\PNG myndir - enska\FS142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354138"/>
            <a:ext cx="42672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1506" name="Picture 2" descr="G:\FS-Útgáfa\FS-14-2\Myndir\PNG myndir - enska\FS142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327525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2530" name="Picture 2" descr="G:\FS-Útgáfa\FS-14-2\Myndir\PNG myndir - enska\FS142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254500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3554" name="Picture 2" descr="G:\FS-Útgáfa\FS-14-2\Myndir\PNG myndir - enska\FS142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93" y="1340768"/>
            <a:ext cx="3913188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4578" name="Picture 2" descr="G:\FS-Útgáfa\FS-14-2\Myndir\PNG myndir - enska\FS142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078288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5602" name="Picture 2" descr="G:\FS-Útgáfa\FS-14-2\Myndir\PNG myndir - enska\FS142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7936"/>
            <a:ext cx="3998912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051" name="Picture 3" descr="G:\FS-Útgáfa\FS-14-2\Myndir\PNG myndir - enska\FS142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293813"/>
            <a:ext cx="4151312" cy="5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7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6626" name="Picture 2" descr="G:\FS-Útgáfa\FS-14-2\Myndir\PNG myndir - enska\FS142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268760"/>
            <a:ext cx="4181475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7650" name="Picture 2" descr="G:\FS-Útgáfa\FS-14-2\Myndir\PNG myndir - enska\FS142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8912"/>
            <a:ext cx="4005262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8674" name="Picture 2" descr="G:\FS-Útgáfa\FS-14-2\Myndir\PNG myndir - enska\FS142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1637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9698" name="Picture 2" descr="G:\FS-Útgáfa\FS-14-2\Myndir\PNG myndir - enska\FS142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1210464"/>
            <a:ext cx="4449763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0722" name="Picture 2" descr="G:\FS-Útgáfa\FS-14-2\Myndir\PNG myndir - enska\FS142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0894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1746" name="Picture 2" descr="G:\FS-Útgáfa\FS-14-2\Myndir\PNG myndir - enska\FS142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5" y="1268760"/>
            <a:ext cx="4529138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2770" name="Picture 2" descr="G:\FS-Útgáfa\FS-14-2\Myndir\PNG myndir - enska\FS142_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2062"/>
            <a:ext cx="4437063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3794" name="Picture 2" descr="G:\FS-Útgáfa\FS-14-2\Myndir\PNG myndir - enska\FS142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08940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4818" name="Picture 2" descr="G:\FS-Útgáfa\FS-14-2\Myndir\PNG myndir - enska\FS142_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40055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35842" name="Picture 2" descr="G:\FS-Útgáfa\FS-14-2\Myndir\PNG myndir - enska\FS142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529138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075" name="Picture 3" descr="G:\FS-Útgáfa\FS-14-2\Myndir\PNG myndir - enska\FS142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389438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36866" name="Picture 2" descr="G:\FS-Útgáfa\FS-14-2\Myndir\PNG myndir - enska\FS142_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529137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37890" name="Picture 2" descr="G:\FS-Útgáfa\FS-14-2\Myndir\PNG myndir - enska\FS142_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20" y="1556792"/>
            <a:ext cx="3595687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38914" name="Picture 2" descr="G:\FS-Útgáfa\FS-14-2\Myndir\PNG myndir - enska\FS142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515992"/>
            <a:ext cx="40163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Households</a:t>
            </a:r>
          </a:p>
        </p:txBody>
      </p:sp>
      <p:pic>
        <p:nvPicPr>
          <p:cNvPr id="39938" name="Picture 2" descr="G:\FS-Útgáfa\FS-14-2\Myndir\PNG myndir - enska\FS142_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1113"/>
            <a:ext cx="4095750" cy="52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0962" name="Picture 2" descr="G:\FS-Útgáfa\FS-14-2\Myndir\PNG myndir - enska\FS142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138613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1986" name="Picture 2" descr="G:\FS-Útgáfa\FS-14-2\Myndir\PNG myndir - enska\FS142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08940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3010" name="Picture 2" descr="G:\FS-Útgáfa\FS-14-2\Myndir\PNG myndir - enska\FS142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151313" cy="5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4034" name="Picture 2" descr="G:\FS-Útgáfa\FS-14-2\Myndir\PNG myndir - enska\FS142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7868"/>
            <a:ext cx="4005263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5058" name="Picture 2" descr="G:\FS-Útgáfa\FS-14-2\Myndir\PNG myndir - enska\FS142_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102100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6082" name="Picture 2" descr="G:\FS-Útgáfa\FS-14-2\Myndir\PNG myndir - enska\FS142_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11612" cy="49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72706" name="Picture 2" descr="G:\FS-Útgáfa\FS-14-2\Myndir\PNG myndir - enska\FS142_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417637"/>
            <a:ext cx="4121150" cy="52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7106" name="Picture 2" descr="G:\FS-Útgáfa\FS-14-2\Myndir\PNG myndir - enska\FS142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44083" cy="55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8130" name="Picture 2" descr="G:\FS-Útgáfa\FS-14-2\Myndir\PNG myndir - enska\FS142_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01" y="1484783"/>
            <a:ext cx="46751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Companies</a:t>
            </a:r>
          </a:p>
        </p:txBody>
      </p:sp>
      <p:pic>
        <p:nvPicPr>
          <p:cNvPr id="49154" name="Picture 2" descr="G:\FS-Útgáfa\FS-14-2\Myndir\PNG myndir - enska\FS142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1364"/>
            <a:ext cx="4051252" cy="55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50178" name="Picture 2" descr="G:\FS-Útgáfa\FS-14-2\Myndir\PNG myndir - enska\FS142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47040"/>
            <a:ext cx="4303713" cy="54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51202" name="Picture 2" descr="G:\FS-Útgáfa\FS-14-2\Myndir\PNG myndir - enska\FS142_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376737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52226" name="Picture 2" descr="G:\FS-Útgáfa\FS-14-2\Myndir\PNG myndir - enska\FS142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93" y="1361560"/>
            <a:ext cx="4529138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53250" name="Picture 2" descr="G:\FS-Útgáfa\FS-14-2\Myndir\PNG myndir - enska\FS142_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76091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1026" name="Picture 2" descr="G:\UMBROTSVINNA\Financial stability\Financial Stability 2014#2\PNG\FS142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278313" cy="56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55298" name="Picture 2" descr="G:\FS-Útgáfa\FS-14-2\Myndir\PNG myndir - enska\FS142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3633961" cy="55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56322" name="Picture 2" descr="G:\FS-Útgáfa\FS-14-2\Myndir\PNG myndir - enska\FS142_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96" y="1196752"/>
            <a:ext cx="4254500" cy="55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73730" name="Picture 2" descr="G:\FS-Útgáfa\FS-14-2\Myndir\PNG myndir - enska\FS142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84" y="1196752"/>
            <a:ext cx="3528392" cy="55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57346" name="Picture 2" descr="G:\FS-Útgáfa\FS-14-2\Myndir\PNG myndir - enska\FS142_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29" y="1226309"/>
            <a:ext cx="4248471" cy="55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58370" name="Picture 2" descr="G:\FS-Útgáfa\FS-14-2\Myndir\PNG myndir - enska\FS142_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57688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59394" name="Picture 2" descr="G:\FS-Útgáfa\FS-14-2\Myndir\PNG myndir - enska\FS142_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382713"/>
            <a:ext cx="4529137" cy="51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60418" name="Picture 2" descr="G:\FS-Útgáfa\FS-14-2\Myndir\PNG myndir - enska\FS142_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3912"/>
            <a:ext cx="3817094" cy="56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61442" name="Picture 2" descr="G:\FS-Útgáfa\FS-14-2\Myndir\PNG myndir - enska\FS142_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96" y="1268760"/>
            <a:ext cx="3960440" cy="54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62466" name="Picture 2" descr="G:\FS-Útgáfa\FS-14-2\Myndir\PNG myndir - enska\FS142_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88" y="1308760"/>
            <a:ext cx="3511550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63490" name="Picture 2" descr="G:\FS-Útgáfa\FS-14-2\Myndir\PNG myndir - enska\FS142_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9807"/>
            <a:ext cx="4035425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64514" name="Picture 2" descr="G:\FS-Útgáfa\FS-14-2\Myndir\PNG myndir - enska\FS142_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80" y="1350963"/>
            <a:ext cx="4473575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65538" name="Picture 2" descr="G:\FS-Útgáfa\FS-14-2\Myndir\PNG myndir - enska\FS142_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121150" cy="52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66562" name="Picture 2" descr="G:\FS-Útgáfa\FS-14-2\Myndir\PNG myndir - enska\FS142_App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48125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74754" name="Picture 2" descr="G:\FS-Útgáfa\FS-14-2\Myndir\PNG myndir - enska\FS142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2672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67586" name="Picture 2" descr="G:\FS-Útgáfa\FS-14-2\Myndir\PNG myndir - enska\FS142_App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05263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68610" name="Picture 2" descr="G:\FS-Útgáfa\FS-14-2\Myndir\PNG myndir - enska\FS142_App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714367"/>
            <a:ext cx="40481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69634" name="Picture 2" descr="G:\FS-Útgáfa\FS-14-2\Myndir\PNG myndir - enska\FS142_App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005262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70658" name="Picture 2" descr="G:\FS-Útgáfa\FS-14-2\Myndir\PNG myndir - enska\FS142_App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005262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71682" name="Picture 2" descr="G:\FS-Útgáfa\FS-14-2\Myndir\PNG myndir - enska\FS142_App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0894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2" descr="G:\FS-Útgáfa\FS-14-2\Myndir\PNG myndir - enska\FS14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340767"/>
            <a:ext cx="3979863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5122" name="Picture 2" descr="G:\FS-Útgáfa\FS-14-2\Myndir\PNG myndir - enska\FS14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4813"/>
            <a:ext cx="4151312" cy="4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Office PowerPoint</Application>
  <PresentationFormat>On-screen Show (4:3)</PresentationFormat>
  <Paragraphs>77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Arial</vt:lpstr>
      <vt:lpstr>SI_kynning_rautt</vt:lpstr>
      <vt:lpstr>Central Bank of Iceland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Operations and equity</vt:lpstr>
      <vt:lpstr>Operations and equity</vt:lpstr>
      <vt:lpstr>Operations and equity</vt:lpstr>
      <vt:lpstr>Operations and equity</vt:lpstr>
      <vt:lpstr>Operations and equity</vt:lpstr>
      <vt:lpstr>Operations and equity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Assets of DMBs</vt:lpstr>
      <vt:lpstr>Assets of DMBs</vt:lpstr>
      <vt:lpstr>Assets of DMBs</vt:lpstr>
      <vt:lpstr>Assets of DMBs</vt:lpstr>
      <vt:lpstr>Households</vt:lpstr>
      <vt:lpstr>Households</vt:lpstr>
      <vt:lpstr>Households</vt:lpstr>
      <vt:lpstr>Households</vt:lpstr>
      <vt:lpstr>Households</vt:lpstr>
      <vt:lpstr>Households</vt:lpstr>
      <vt:lpstr>Households</vt:lpstr>
      <vt:lpstr>Households</vt:lpstr>
      <vt:lpstr>Households</vt:lpstr>
      <vt:lpstr>Companies</vt:lpstr>
      <vt:lpstr>Companies</vt:lpstr>
      <vt:lpstr>Companies</vt:lpstr>
      <vt:lpstr>Companies</vt:lpstr>
      <vt:lpstr>Companies</vt:lpstr>
      <vt:lpstr>Companies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Settlement of the failed banks´ estates</vt:lpstr>
      <vt:lpstr>Settlement of the failed banks´ estates</vt:lpstr>
      <vt:lpstr>Settlement of the failed banks´ estates</vt:lpstr>
      <vt:lpstr>Settlement of the failed banks´ estates</vt:lpstr>
      <vt:lpstr>Settlement of the failed banks´ estates</vt:lpstr>
      <vt:lpstr>Appendix II</vt:lpstr>
      <vt:lpstr>Appendix II</vt:lpstr>
      <vt:lpstr>Appendix II</vt:lpstr>
      <vt:lpstr>Appendix II</vt:lpstr>
      <vt:lpstr>Appendix II</vt:lpstr>
      <vt:lpstr>Appendix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2020-03-31T13:18:10Z</dcterms:modified>
</cp:coreProperties>
</file>