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8"/>
  </p:notesMasterIdLst>
  <p:sldIdLst>
    <p:sldId id="256" r:id="rId2"/>
    <p:sldId id="341" r:id="rId3"/>
    <p:sldId id="257" r:id="rId4"/>
    <p:sldId id="258" r:id="rId5"/>
    <p:sldId id="259" r:id="rId6"/>
    <p:sldId id="260" r:id="rId7"/>
    <p:sldId id="261" r:id="rId8"/>
    <p:sldId id="262" r:id="rId9"/>
    <p:sldId id="342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343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00" r:id="rId47"/>
    <p:sldId id="301" r:id="rId48"/>
    <p:sldId id="302" r:id="rId49"/>
    <p:sldId id="344" r:id="rId50"/>
    <p:sldId id="304" r:id="rId51"/>
    <p:sldId id="305" r:id="rId52"/>
    <p:sldId id="306" r:id="rId53"/>
    <p:sldId id="307" r:id="rId54"/>
    <p:sldId id="308" r:id="rId55"/>
    <p:sldId id="309" r:id="rId56"/>
    <p:sldId id="310" r:id="rId57"/>
    <p:sldId id="311" r:id="rId58"/>
    <p:sldId id="312" r:id="rId59"/>
    <p:sldId id="313" r:id="rId60"/>
    <p:sldId id="314" r:id="rId61"/>
    <p:sldId id="315" r:id="rId62"/>
    <p:sldId id="345" r:id="rId63"/>
    <p:sldId id="317" r:id="rId64"/>
    <p:sldId id="318" r:id="rId65"/>
    <p:sldId id="346" r:id="rId66"/>
    <p:sldId id="320" r:id="rId67"/>
    <p:sldId id="321" r:id="rId68"/>
    <p:sldId id="322" r:id="rId69"/>
    <p:sldId id="323" r:id="rId70"/>
    <p:sldId id="324" r:id="rId71"/>
    <p:sldId id="347" r:id="rId72"/>
    <p:sldId id="326" r:id="rId73"/>
    <p:sldId id="327" r:id="rId74"/>
    <p:sldId id="328" r:id="rId75"/>
    <p:sldId id="329" r:id="rId76"/>
    <p:sldId id="330" r:id="rId77"/>
    <p:sldId id="331" r:id="rId78"/>
    <p:sldId id="332" r:id="rId79"/>
    <p:sldId id="333" r:id="rId80"/>
    <p:sldId id="334" r:id="rId81"/>
    <p:sldId id="348" r:id="rId82"/>
    <p:sldId id="336" r:id="rId83"/>
    <p:sldId id="337" r:id="rId84"/>
    <p:sldId id="338" r:id="rId85"/>
    <p:sldId id="339" r:id="rId86"/>
    <p:sldId id="340" r:id="rId87"/>
  </p:sldIdLst>
  <p:sldSz cx="12192000" cy="6858000"/>
  <p:notesSz cx="6858000" cy="9144000"/>
  <p:photoAlbum layout="1pic"/>
  <p:defaultTextStyle>
    <a:defPPr>
      <a:defRPr lang="is-I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15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notesMaster" Target="notesMasters/notesMaster1.xml"/><Relationship Id="rId9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s-I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302317-0457-4BC4-ABBC-BFAC6CBCC7D8}" type="datetimeFigureOut">
              <a:rPr lang="is-IS" smtClean="0"/>
              <a:t>13.10.2016</a:t>
            </a:fld>
            <a:endParaRPr lang="is-I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s-I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s-I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FDC1AC-FAB2-4772-A7DA-C0D1977C0B41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8936176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A3698F-F5A5-4914-91DD-5408F89085A7}" type="slidenum">
              <a:rPr lang="is-IS"/>
              <a:pPr/>
              <a:t>2</a:t>
            </a:fld>
            <a:endParaRPr lang="is-IS"/>
          </a:p>
        </p:txBody>
      </p:sp>
      <p:sp>
        <p:nvSpPr>
          <p:cNvPr id="73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3472" y="5121056"/>
            <a:ext cx="5390942" cy="4850522"/>
          </a:xfrm>
        </p:spPr>
        <p:txBody>
          <a:bodyPr/>
          <a:lstStyle/>
          <a:p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40698415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A3698F-F5A5-4914-91DD-5408F89085A7}" type="slidenum">
              <a:rPr lang="is-IS"/>
              <a:pPr/>
              <a:t>9</a:t>
            </a:fld>
            <a:endParaRPr lang="is-IS"/>
          </a:p>
        </p:txBody>
      </p:sp>
      <p:sp>
        <p:nvSpPr>
          <p:cNvPr id="73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3472" y="5121056"/>
            <a:ext cx="5390942" cy="4850522"/>
          </a:xfrm>
        </p:spPr>
        <p:txBody>
          <a:bodyPr/>
          <a:lstStyle/>
          <a:p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2778981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A3698F-F5A5-4914-91DD-5408F89085A7}" type="slidenum">
              <a:rPr lang="is-IS"/>
              <a:pPr/>
              <a:t>32</a:t>
            </a:fld>
            <a:endParaRPr lang="is-IS"/>
          </a:p>
        </p:txBody>
      </p:sp>
      <p:sp>
        <p:nvSpPr>
          <p:cNvPr id="73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3472" y="5121056"/>
            <a:ext cx="5390942" cy="4850522"/>
          </a:xfrm>
        </p:spPr>
        <p:txBody>
          <a:bodyPr/>
          <a:lstStyle/>
          <a:p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8707046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A3698F-F5A5-4914-91DD-5408F89085A7}" type="slidenum">
              <a:rPr lang="is-IS"/>
              <a:pPr/>
              <a:t>49</a:t>
            </a:fld>
            <a:endParaRPr lang="is-IS"/>
          </a:p>
        </p:txBody>
      </p:sp>
      <p:sp>
        <p:nvSpPr>
          <p:cNvPr id="73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3472" y="5121056"/>
            <a:ext cx="5390942" cy="4850522"/>
          </a:xfrm>
        </p:spPr>
        <p:txBody>
          <a:bodyPr/>
          <a:lstStyle/>
          <a:p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1717143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A3698F-F5A5-4914-91DD-5408F89085A7}" type="slidenum">
              <a:rPr lang="is-IS"/>
              <a:pPr/>
              <a:t>62</a:t>
            </a:fld>
            <a:endParaRPr lang="is-IS"/>
          </a:p>
        </p:txBody>
      </p:sp>
      <p:sp>
        <p:nvSpPr>
          <p:cNvPr id="73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3472" y="5121056"/>
            <a:ext cx="5390942" cy="4850522"/>
          </a:xfrm>
        </p:spPr>
        <p:txBody>
          <a:bodyPr/>
          <a:lstStyle/>
          <a:p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0780009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A3698F-F5A5-4914-91DD-5408F89085A7}" type="slidenum">
              <a:rPr lang="is-IS"/>
              <a:pPr/>
              <a:t>65</a:t>
            </a:fld>
            <a:endParaRPr lang="is-IS"/>
          </a:p>
        </p:txBody>
      </p:sp>
      <p:sp>
        <p:nvSpPr>
          <p:cNvPr id="73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3472" y="5121056"/>
            <a:ext cx="5390942" cy="4850522"/>
          </a:xfrm>
        </p:spPr>
        <p:txBody>
          <a:bodyPr/>
          <a:lstStyle/>
          <a:p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9143354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A3698F-F5A5-4914-91DD-5408F89085A7}" type="slidenum">
              <a:rPr lang="is-IS"/>
              <a:pPr/>
              <a:t>71</a:t>
            </a:fld>
            <a:endParaRPr lang="is-IS"/>
          </a:p>
        </p:txBody>
      </p:sp>
      <p:sp>
        <p:nvSpPr>
          <p:cNvPr id="73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3472" y="5121056"/>
            <a:ext cx="5390942" cy="4850522"/>
          </a:xfrm>
        </p:spPr>
        <p:txBody>
          <a:bodyPr/>
          <a:lstStyle/>
          <a:p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096541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A3698F-F5A5-4914-91DD-5408F89085A7}" type="slidenum">
              <a:rPr lang="is-IS"/>
              <a:pPr/>
              <a:t>81</a:t>
            </a:fld>
            <a:endParaRPr lang="is-IS"/>
          </a:p>
        </p:txBody>
      </p:sp>
      <p:sp>
        <p:nvSpPr>
          <p:cNvPr id="73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3472" y="5121056"/>
            <a:ext cx="5390942" cy="4850522"/>
          </a:xfrm>
        </p:spPr>
        <p:txBody>
          <a:bodyPr/>
          <a:lstStyle/>
          <a:p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7458799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9388" y="1955842"/>
            <a:ext cx="10275522" cy="2629357"/>
          </a:xfrm>
        </p:spPr>
        <p:txBody>
          <a:bodyPr anchor="ctr" anchorCtr="0">
            <a:normAutofit/>
          </a:bodyPr>
          <a:lstStyle>
            <a:lvl1pPr algn="l">
              <a:defRPr lang="en-US" sz="5000" kern="1200" dirty="0" smtClean="0">
                <a:solidFill>
                  <a:srgbClr val="333399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is-I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9388" y="4921040"/>
            <a:ext cx="10275522" cy="1655762"/>
          </a:xfrm>
        </p:spPr>
        <p:txBody>
          <a:bodyPr>
            <a:normAutofit/>
          </a:bodyPr>
          <a:lstStyle>
            <a:lvl1pPr marL="0" indent="0" algn="l">
              <a:buNone/>
              <a:defRPr lang="is-IS" sz="3200" kern="1200" dirty="0">
                <a:solidFill>
                  <a:srgbClr val="333399"/>
                </a:solidFill>
                <a:latin typeface="+mj-lt"/>
                <a:ea typeface="+mn-ea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is-IS" dirty="0"/>
          </a:p>
        </p:txBody>
      </p:sp>
      <p:pic>
        <p:nvPicPr>
          <p:cNvPr id="7" name="Picture 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908050"/>
            <a:ext cx="5040312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15"/>
          <p:cNvSpPr>
            <a:spLocks noChangeArrowheads="1"/>
          </p:cNvSpPr>
          <p:nvPr/>
        </p:nvSpPr>
        <p:spPr bwMode="auto">
          <a:xfrm>
            <a:off x="179388" y="4696366"/>
            <a:ext cx="10275522" cy="76970"/>
          </a:xfrm>
          <a:prstGeom prst="rect">
            <a:avLst/>
          </a:prstGeom>
          <a:gradFill rotWithShape="1">
            <a:gsLst>
              <a:gs pos="0">
                <a:srgbClr val="000080"/>
              </a:gs>
              <a:gs pos="100000">
                <a:srgbClr val="000080">
                  <a:gamma/>
                  <a:shade val="0"/>
                  <a:invGamma/>
                  <a:alpha val="0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is-IS"/>
          </a:p>
        </p:txBody>
      </p:sp>
      <p:pic>
        <p:nvPicPr>
          <p:cNvPr id="9" name="Picture 8" descr="SEDLOGR"/>
          <p:cNvPicPr>
            <a:picLocks noChangeAspect="1" noChangeArrowheads="1"/>
          </p:cNvPicPr>
          <p:nvPr/>
        </p:nvPicPr>
        <p:blipFill>
          <a:blip r:embed="rId3" cstate="print">
            <a:lum bright="80000" contrast="-70000"/>
          </a:blip>
          <a:srcRect/>
          <a:stretch>
            <a:fillRect/>
          </a:stretch>
        </p:blipFill>
        <p:spPr bwMode="auto">
          <a:xfrm>
            <a:off x="250825" y="981075"/>
            <a:ext cx="792163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1187450" y="1052513"/>
            <a:ext cx="3816350" cy="671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is-IS" sz="3800" dirty="0">
                <a:solidFill>
                  <a:schemeClr val="bg1"/>
                </a:solidFill>
                <a:latin typeface="+mj-lt"/>
              </a:rPr>
              <a:t>Seðlabanki Íslands</a:t>
            </a:r>
          </a:p>
        </p:txBody>
      </p:sp>
    </p:spTree>
    <p:extLst>
      <p:ext uri="{BB962C8B-B14F-4D97-AF65-F5344CB8AC3E}">
        <p14:creationId xmlns:p14="http://schemas.microsoft.com/office/powerpoint/2010/main" val="29142290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96E4E-84CB-44B5-93F0-98EB579A8964}" type="datetimeFigureOut">
              <a:rPr lang="is-IS" smtClean="0"/>
              <a:t>13.10.2016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2218C-97CD-4052-AA1B-2B3C12C80EEC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318607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96E4E-84CB-44B5-93F0-98EB579A8964}" type="datetimeFigureOut">
              <a:rPr lang="is-IS" smtClean="0"/>
              <a:t>13.10.2016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2218C-97CD-4052-AA1B-2B3C12C80EEC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1742581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178025"/>
            <a:ext cx="10061771" cy="1512663"/>
          </a:xfrm>
        </p:spPr>
        <p:txBody>
          <a:bodyPr anchor="t" anchorCtr="0">
            <a:normAutofit/>
          </a:bodyPr>
          <a:lstStyle>
            <a:lvl1pPr>
              <a:defRPr lang="is-IS" sz="3600" kern="1200" dirty="0">
                <a:solidFill>
                  <a:srgbClr val="00006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is-I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50304"/>
          </a:xfrm>
        </p:spPr>
        <p:txBody>
          <a:bodyPr/>
          <a:lstStyle>
            <a:lvl1pPr>
              <a:defRPr lang="en-US" sz="3200" kern="1200" dirty="0" smtClean="0">
                <a:solidFill>
                  <a:srgbClr val="333399"/>
                </a:solidFill>
                <a:latin typeface="+mj-lt"/>
                <a:ea typeface="+mn-ea"/>
                <a:cs typeface="+mn-cs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 dirty="0"/>
          </a:p>
        </p:txBody>
      </p:sp>
      <p:pic>
        <p:nvPicPr>
          <p:cNvPr id="7" name="Picture 12" descr="SEDLOG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60000" y="180000"/>
            <a:ext cx="757237" cy="7921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695553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178025"/>
            <a:ext cx="10045587" cy="1512663"/>
          </a:xfrm>
        </p:spPr>
        <p:txBody>
          <a:bodyPr anchor="t" anchorCtr="0">
            <a:normAutofit/>
          </a:bodyPr>
          <a:lstStyle>
            <a:lvl1pPr>
              <a:defRPr lang="is-IS" sz="3600" kern="1200" dirty="0">
                <a:solidFill>
                  <a:srgbClr val="00006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is-I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793660"/>
          </a:xfrm>
        </p:spPr>
        <p:txBody>
          <a:bodyPr/>
          <a:lstStyle>
            <a:lvl1pPr marL="228600" indent="-228600">
              <a:defRPr lang="en-US" sz="2800" kern="1200" dirty="0" smtClean="0">
                <a:solidFill>
                  <a:srgbClr val="333399"/>
                </a:solidFill>
                <a:latin typeface="+mj-lt"/>
                <a:ea typeface="+mn-ea"/>
                <a:cs typeface="+mn-cs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mtClean="0"/>
              <a:t>Click to edit Master text styles</a:t>
            </a:r>
          </a:p>
          <a:p>
            <a:pPr marL="228600" lvl="1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mtClean="0"/>
              <a:t>Second level</a:t>
            </a:r>
          </a:p>
          <a:p>
            <a:pPr marL="228600" lvl="2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mtClean="0"/>
              <a:t>Third level</a:t>
            </a:r>
          </a:p>
          <a:p>
            <a:pPr marL="228600" lvl="3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mtClean="0"/>
              <a:t>Fourth level</a:t>
            </a:r>
          </a:p>
          <a:p>
            <a:pPr marL="228600" lvl="4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mtClean="0"/>
              <a:t>Fifth level</a:t>
            </a:r>
            <a:endParaRPr lang="is-I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793660"/>
          </a:xfrm>
        </p:spPr>
        <p:txBody>
          <a:bodyPr/>
          <a:lstStyle>
            <a:lvl1pPr marL="228600" indent="-228600">
              <a:defRPr lang="en-US" sz="2800" kern="1200" dirty="0" smtClean="0">
                <a:solidFill>
                  <a:srgbClr val="333399"/>
                </a:solidFill>
                <a:latin typeface="+mj-lt"/>
                <a:ea typeface="+mn-ea"/>
                <a:cs typeface="+mn-cs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mtClean="0"/>
              <a:t>Click to edit Master text styles</a:t>
            </a:r>
          </a:p>
          <a:p>
            <a:pPr marL="228600" lvl="1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mtClean="0"/>
              <a:t>Second level</a:t>
            </a:r>
          </a:p>
          <a:p>
            <a:pPr marL="228600" lvl="2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mtClean="0"/>
              <a:t>Third level</a:t>
            </a:r>
          </a:p>
          <a:p>
            <a:pPr marL="228600" lvl="3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mtClean="0"/>
              <a:t>Fourth level</a:t>
            </a:r>
          </a:p>
          <a:p>
            <a:pPr marL="228600" lvl="4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mtClean="0"/>
              <a:t>Fifth level</a:t>
            </a:r>
            <a:endParaRPr lang="is-IS" dirty="0"/>
          </a:p>
        </p:txBody>
      </p:sp>
      <p:pic>
        <p:nvPicPr>
          <p:cNvPr id="8" name="Picture 12" descr="SEDLOG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60000" y="180000"/>
            <a:ext cx="757237" cy="7921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069991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96E4E-84CB-44B5-93F0-98EB579A8964}" type="datetimeFigureOut">
              <a:rPr lang="is-IS" smtClean="0"/>
              <a:t>13.10.2016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2218C-97CD-4052-AA1B-2B3C12C80EEC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2590541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96E4E-84CB-44B5-93F0-98EB579A8964}" type="datetimeFigureOut">
              <a:rPr lang="is-IS" smtClean="0"/>
              <a:t>13.10.2016</a:t>
            </a:fld>
            <a:endParaRPr lang="is-I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2218C-97CD-4052-AA1B-2B3C12C80EEC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9889527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96E4E-84CB-44B5-93F0-98EB579A8964}" type="datetimeFigureOut">
              <a:rPr lang="is-IS" smtClean="0"/>
              <a:t>13.10.2016</a:t>
            </a:fld>
            <a:endParaRPr lang="is-I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2218C-97CD-4052-AA1B-2B3C12C80EEC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6963941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96E4E-84CB-44B5-93F0-98EB579A8964}" type="datetimeFigureOut">
              <a:rPr lang="is-IS" smtClean="0"/>
              <a:t>13.10.2016</a:t>
            </a:fld>
            <a:endParaRPr lang="is-I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2218C-97CD-4052-AA1B-2B3C12C80EEC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8396964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96E4E-84CB-44B5-93F0-98EB579A8964}" type="datetimeFigureOut">
              <a:rPr lang="is-IS" smtClean="0"/>
              <a:t>13.10.2016</a:t>
            </a:fld>
            <a:endParaRPr lang="is-I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2218C-97CD-4052-AA1B-2B3C12C80EEC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4142540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is-I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96E4E-84CB-44B5-93F0-98EB579A8964}" type="datetimeFigureOut">
              <a:rPr lang="is-IS" smtClean="0"/>
              <a:t>13.10.2016</a:t>
            </a:fld>
            <a:endParaRPr lang="is-I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2218C-97CD-4052-AA1B-2B3C12C80EEC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7065623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F96E4E-84CB-44B5-93F0-98EB579A8964}" type="datetimeFigureOut">
              <a:rPr lang="is-IS" smtClean="0"/>
              <a:t>13.10.2016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82218C-97CD-4052-AA1B-2B3C12C80EEC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7629174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s-I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s-IS" dirty="0" err="1" smtClean="0"/>
              <a:t>Economy</a:t>
            </a:r>
            <a:r>
              <a:rPr lang="is-IS" dirty="0" smtClean="0"/>
              <a:t> of </a:t>
            </a:r>
            <a:r>
              <a:rPr lang="is-IS" dirty="0" err="1" smtClean="0"/>
              <a:t>Iceland</a:t>
            </a:r>
            <a:endParaRPr lang="is-I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s-IS" dirty="0" err="1" smtClean="0"/>
              <a:t>Powerpoint</a:t>
            </a:r>
            <a:r>
              <a:rPr lang="is-IS" dirty="0" smtClean="0"/>
              <a:t> </a:t>
            </a:r>
            <a:r>
              <a:rPr lang="is-IS" dirty="0" err="1" smtClean="0"/>
              <a:t>charts</a:t>
            </a:r>
            <a:endParaRPr lang="is-IS" dirty="0" smtClean="0"/>
          </a:p>
          <a:p>
            <a:r>
              <a:rPr lang="is-IS" dirty="0" smtClean="0"/>
              <a:t>2016</a:t>
            </a:r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35637647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oi_2016_2.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6713" y="685800"/>
            <a:ext cx="3836987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825428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oi_2016_2.2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9300" y="685800"/>
            <a:ext cx="3071813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158601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oi_2016_2.3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8775" y="685800"/>
            <a:ext cx="3854450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390590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oi_2016_2.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0688" y="685800"/>
            <a:ext cx="3730625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270971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oi_2016_2.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4963" y="685800"/>
            <a:ext cx="3902075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032547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oi_2016_2.6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2450" y="685800"/>
            <a:ext cx="3465513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560982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oi_2016_2.7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4525" y="685800"/>
            <a:ext cx="3281363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320133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oi_2016_2.8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5313" y="685800"/>
            <a:ext cx="3379787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845412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oi_2016_2.9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685800"/>
            <a:ext cx="3351213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038479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oi_2016_2.10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685800"/>
            <a:ext cx="3657600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440574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82" name="Rectangle 2"/>
          <p:cNvSpPr>
            <a:spLocks noGrp="1" noChangeArrowheads="1"/>
          </p:cNvSpPr>
          <p:nvPr>
            <p:ph sz="half" idx="1"/>
          </p:nvPr>
        </p:nvSpPr>
        <p:spPr>
          <a:xfrm>
            <a:off x="838200" y="1529395"/>
            <a:ext cx="5181600" cy="5089890"/>
          </a:xfrm>
          <a:solidFill>
            <a:schemeClr val="accent1"/>
          </a:solidFill>
        </p:spPr>
        <p:txBody>
          <a:bodyPr vert="horz" lIns="0" tIns="45720" rIns="180000" bIns="45720" rtlCol="0" anchor="ctr" anchorCtr="0">
            <a:normAutofit/>
          </a:bodyPr>
          <a:lstStyle/>
          <a:p>
            <a:pPr indent="0" algn="ctr">
              <a:buNone/>
            </a:pPr>
            <a:r>
              <a:rPr lang="is-IS" sz="4800" dirty="0" err="1" smtClean="0">
                <a:solidFill>
                  <a:schemeClr val="bg1"/>
                </a:solidFill>
              </a:rPr>
              <a:t>Economy</a:t>
            </a:r>
            <a:r>
              <a:rPr lang="is-IS" sz="4800" dirty="0" smtClean="0">
                <a:solidFill>
                  <a:schemeClr val="bg1"/>
                </a:solidFill>
              </a:rPr>
              <a:t> of </a:t>
            </a:r>
            <a:r>
              <a:rPr lang="is-IS" sz="4800" dirty="0" err="1" smtClean="0">
                <a:solidFill>
                  <a:schemeClr val="bg1"/>
                </a:solidFill>
              </a:rPr>
              <a:t>Iceland</a:t>
            </a:r>
            <a:endParaRPr lang="is-IS" sz="48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6172200" y="1529395"/>
            <a:ext cx="5181600" cy="5089890"/>
          </a:xfrm>
          <a:solidFill>
            <a:schemeClr val="accent1">
              <a:tint val="40000"/>
              <a:hueOff val="0"/>
              <a:satOff val="0"/>
              <a:lumOff val="0"/>
            </a:schemeClr>
          </a:solidFill>
        </p:spPr>
        <p:txBody>
          <a:bodyPr vert="horz" lIns="360000" tIns="45720" rIns="91440" bIns="45720" rtlCol="0" anchor="ctr" anchorCtr="0">
            <a:normAutofit/>
          </a:bodyPr>
          <a:lstStyle/>
          <a:p>
            <a:pPr marL="0" indent="0" algn="ctr">
              <a:buNone/>
            </a:pPr>
            <a:r>
              <a:rPr lang="is-IS" sz="4000" dirty="0" smtClean="0">
                <a:solidFill>
                  <a:schemeClr val="tx1"/>
                </a:solidFill>
              </a:rPr>
              <a:t>1 </a:t>
            </a:r>
            <a:r>
              <a:rPr lang="is-IS" sz="4000" dirty="0" err="1" smtClean="0">
                <a:solidFill>
                  <a:schemeClr val="tx1"/>
                </a:solidFill>
              </a:rPr>
              <a:t>Country</a:t>
            </a:r>
            <a:r>
              <a:rPr lang="is-IS" sz="4000" dirty="0" smtClean="0">
                <a:solidFill>
                  <a:schemeClr val="tx1"/>
                </a:solidFill>
              </a:rPr>
              <a:t> </a:t>
            </a:r>
            <a:r>
              <a:rPr lang="is-IS" sz="4000" dirty="0" err="1" smtClean="0">
                <a:solidFill>
                  <a:schemeClr val="tx1"/>
                </a:solidFill>
              </a:rPr>
              <a:t>and</a:t>
            </a:r>
            <a:r>
              <a:rPr lang="is-IS" sz="4000" dirty="0" smtClean="0">
                <a:solidFill>
                  <a:schemeClr val="tx1"/>
                </a:solidFill>
              </a:rPr>
              <a:t> </a:t>
            </a:r>
            <a:r>
              <a:rPr lang="is-IS" sz="4000" dirty="0" err="1" smtClean="0">
                <a:solidFill>
                  <a:schemeClr val="tx1"/>
                </a:solidFill>
              </a:rPr>
              <a:t>people</a:t>
            </a:r>
            <a:endParaRPr lang="is-IS" sz="4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630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oi_2016_2.1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1650" y="685800"/>
            <a:ext cx="3567113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499842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oi_2016_2.12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8425" y="685800"/>
            <a:ext cx="4375150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053057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oi_2016_2.13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4338" y="685800"/>
            <a:ext cx="3743325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710447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oi_2016_2.1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1325" y="685800"/>
            <a:ext cx="3689350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458341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oi_2016_2.1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8163" y="685800"/>
            <a:ext cx="3495675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0589974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oi_2016_2.16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9125" y="685800"/>
            <a:ext cx="3333750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5741533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oi_2016_2.17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3038" y="685800"/>
            <a:ext cx="4224337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5135503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oi_2016_2.18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4200" y="685800"/>
            <a:ext cx="3402013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5284073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oi_2016_2.19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4363" y="685800"/>
            <a:ext cx="3343275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1748979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oi_2016_2.20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5288" y="685800"/>
            <a:ext cx="3779837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689665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oi_2016_1.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7375" y="685800"/>
            <a:ext cx="3395663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0830808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oi_2016_2.2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8100" y="685800"/>
            <a:ext cx="4495800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1661499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oi_2016_2.22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4500" y="685800"/>
            <a:ext cx="3683000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5765092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82" name="Rectangle 2"/>
          <p:cNvSpPr>
            <a:spLocks noGrp="1" noChangeArrowheads="1"/>
          </p:cNvSpPr>
          <p:nvPr>
            <p:ph sz="half" idx="1"/>
          </p:nvPr>
        </p:nvSpPr>
        <p:spPr>
          <a:xfrm>
            <a:off x="838200" y="1529395"/>
            <a:ext cx="5181600" cy="5089890"/>
          </a:xfrm>
          <a:solidFill>
            <a:schemeClr val="accent1"/>
          </a:solidFill>
        </p:spPr>
        <p:txBody>
          <a:bodyPr vert="horz" lIns="0" tIns="45720" rIns="180000" bIns="45720" rtlCol="0" anchor="ctr" anchorCtr="0">
            <a:normAutofit/>
          </a:bodyPr>
          <a:lstStyle/>
          <a:p>
            <a:pPr indent="0" algn="ctr">
              <a:buNone/>
            </a:pPr>
            <a:r>
              <a:rPr lang="is-IS" sz="4800" dirty="0" err="1" smtClean="0">
                <a:solidFill>
                  <a:schemeClr val="bg1"/>
                </a:solidFill>
              </a:rPr>
              <a:t>Economy</a:t>
            </a:r>
            <a:r>
              <a:rPr lang="is-IS" sz="4800" dirty="0" smtClean="0">
                <a:solidFill>
                  <a:schemeClr val="bg1"/>
                </a:solidFill>
              </a:rPr>
              <a:t> of </a:t>
            </a:r>
            <a:r>
              <a:rPr lang="is-IS" sz="4800" dirty="0" err="1" smtClean="0">
                <a:solidFill>
                  <a:schemeClr val="bg1"/>
                </a:solidFill>
              </a:rPr>
              <a:t>Iceland</a:t>
            </a:r>
            <a:endParaRPr lang="is-IS" sz="48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6172200" y="1529395"/>
            <a:ext cx="5181600" cy="5089890"/>
          </a:xfrm>
          <a:solidFill>
            <a:schemeClr val="accent1">
              <a:tint val="40000"/>
              <a:hueOff val="0"/>
              <a:satOff val="0"/>
              <a:lumOff val="0"/>
            </a:schemeClr>
          </a:solidFill>
        </p:spPr>
        <p:txBody>
          <a:bodyPr vert="horz" lIns="360000" tIns="45720" rIns="91440" bIns="45720" rtlCol="0" anchor="ctr" anchorCtr="0">
            <a:normAutofit/>
          </a:bodyPr>
          <a:lstStyle/>
          <a:p>
            <a:pPr marL="0" indent="0" algn="ctr">
              <a:buNone/>
            </a:pPr>
            <a:r>
              <a:rPr lang="is-IS" sz="4000" dirty="0" smtClean="0">
                <a:solidFill>
                  <a:schemeClr val="tx1"/>
                </a:solidFill>
              </a:rPr>
              <a:t>3 </a:t>
            </a:r>
            <a:r>
              <a:rPr lang="is-IS" sz="4000" dirty="0" err="1" smtClean="0">
                <a:solidFill>
                  <a:schemeClr val="tx1"/>
                </a:solidFill>
              </a:rPr>
              <a:t>Financial</a:t>
            </a:r>
            <a:r>
              <a:rPr lang="is-IS" sz="4000" dirty="0" smtClean="0">
                <a:solidFill>
                  <a:schemeClr val="tx1"/>
                </a:solidFill>
              </a:rPr>
              <a:t> </a:t>
            </a:r>
            <a:r>
              <a:rPr lang="is-IS" sz="4000" dirty="0" err="1" smtClean="0">
                <a:solidFill>
                  <a:schemeClr val="tx1"/>
                </a:solidFill>
              </a:rPr>
              <a:t>system</a:t>
            </a:r>
            <a:endParaRPr lang="is-IS" sz="4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4349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oi_2016_3.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0225" y="685800"/>
            <a:ext cx="3511550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9938348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oi_2016_3.2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2313" y="685800"/>
            <a:ext cx="3125787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2771423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oi_2016_3.3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8188" y="685800"/>
            <a:ext cx="3094037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0100137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oi_2016_3.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8025" y="685800"/>
            <a:ext cx="3155950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510433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oi_2016_3.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7700" y="685800"/>
            <a:ext cx="3275013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1044241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oi_2016_3.6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9263" y="685800"/>
            <a:ext cx="3673475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2831001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oi_2016_3.7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6763" y="685800"/>
            <a:ext cx="3038475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201414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oi_2016_1.2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4188" y="685800"/>
            <a:ext cx="3602037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6126972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oi_2016_3.8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1988" y="685800"/>
            <a:ext cx="3248025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2338147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oi_2016_3.9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1325" y="685800"/>
            <a:ext cx="3689350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7545258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oi_2016_3.10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1038" y="685800"/>
            <a:ext cx="3208337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6387881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oi_2016_3.1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4988" y="685800"/>
            <a:ext cx="3500437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9856894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oi_2016_3.12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1988" y="685800"/>
            <a:ext cx="3248025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9975780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oi_2016_3.13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1663" y="685800"/>
            <a:ext cx="3367087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6807953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oi_2016_3.1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6563" y="685800"/>
            <a:ext cx="3697287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4276746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oi_2016_3.1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3413" y="685800"/>
            <a:ext cx="3303587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3321701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5894" y="484247"/>
            <a:ext cx="3699966" cy="6016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04743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82" name="Rectangle 2"/>
          <p:cNvSpPr>
            <a:spLocks noGrp="1" noChangeArrowheads="1"/>
          </p:cNvSpPr>
          <p:nvPr>
            <p:ph sz="half" idx="1"/>
          </p:nvPr>
        </p:nvSpPr>
        <p:spPr>
          <a:xfrm>
            <a:off x="838200" y="1529395"/>
            <a:ext cx="5181600" cy="5089890"/>
          </a:xfrm>
          <a:solidFill>
            <a:schemeClr val="accent1"/>
          </a:solidFill>
        </p:spPr>
        <p:txBody>
          <a:bodyPr vert="horz" lIns="0" tIns="45720" rIns="180000" bIns="45720" rtlCol="0" anchor="ctr" anchorCtr="0">
            <a:normAutofit/>
          </a:bodyPr>
          <a:lstStyle/>
          <a:p>
            <a:pPr indent="0" algn="ctr">
              <a:buNone/>
            </a:pPr>
            <a:r>
              <a:rPr lang="is-IS" sz="4800" dirty="0" err="1" smtClean="0">
                <a:solidFill>
                  <a:schemeClr val="bg1"/>
                </a:solidFill>
              </a:rPr>
              <a:t>Economy</a:t>
            </a:r>
            <a:r>
              <a:rPr lang="is-IS" sz="4800" dirty="0" smtClean="0">
                <a:solidFill>
                  <a:schemeClr val="bg1"/>
                </a:solidFill>
              </a:rPr>
              <a:t> of </a:t>
            </a:r>
            <a:r>
              <a:rPr lang="is-IS" sz="4800" dirty="0" err="1" smtClean="0">
                <a:solidFill>
                  <a:schemeClr val="bg1"/>
                </a:solidFill>
              </a:rPr>
              <a:t>Iceland</a:t>
            </a:r>
            <a:endParaRPr lang="is-IS" sz="48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6172200" y="1529395"/>
            <a:ext cx="5181600" cy="5089890"/>
          </a:xfrm>
          <a:solidFill>
            <a:schemeClr val="accent1">
              <a:tint val="40000"/>
              <a:hueOff val="0"/>
              <a:satOff val="0"/>
              <a:lumOff val="0"/>
            </a:schemeClr>
          </a:solidFill>
        </p:spPr>
        <p:txBody>
          <a:bodyPr vert="horz" lIns="360000" tIns="45720" rIns="91440" bIns="45720" rtlCol="0" anchor="ctr" anchorCtr="0">
            <a:normAutofit/>
          </a:bodyPr>
          <a:lstStyle/>
          <a:p>
            <a:pPr marL="0" indent="0" algn="ctr">
              <a:buNone/>
            </a:pPr>
            <a:r>
              <a:rPr lang="is-IS" sz="4000" dirty="0">
                <a:solidFill>
                  <a:schemeClr val="tx1"/>
                </a:solidFill>
              </a:rPr>
              <a:t>4</a:t>
            </a:r>
            <a:r>
              <a:rPr lang="is-IS" sz="4000" dirty="0" smtClean="0">
                <a:solidFill>
                  <a:schemeClr val="tx1"/>
                </a:solidFill>
              </a:rPr>
              <a:t> </a:t>
            </a:r>
            <a:r>
              <a:rPr lang="is-IS" sz="4000" dirty="0" err="1" smtClean="0">
                <a:solidFill>
                  <a:schemeClr val="tx1"/>
                </a:solidFill>
              </a:rPr>
              <a:t>Public</a:t>
            </a:r>
            <a:r>
              <a:rPr lang="is-IS" sz="4000" dirty="0" smtClean="0">
                <a:solidFill>
                  <a:schemeClr val="tx1"/>
                </a:solidFill>
              </a:rPr>
              <a:t> </a:t>
            </a:r>
            <a:r>
              <a:rPr lang="is-IS" sz="4000" dirty="0" err="1" smtClean="0">
                <a:solidFill>
                  <a:schemeClr val="tx1"/>
                </a:solidFill>
              </a:rPr>
              <a:t>sector</a:t>
            </a:r>
            <a:endParaRPr lang="is-IS" sz="4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6150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oi_2016_1.3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000" y="685800"/>
            <a:ext cx="3300413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2633586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oi_2016_4.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0225" y="685800"/>
            <a:ext cx="3509963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2729385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oi_2016_4.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8650" y="685800"/>
            <a:ext cx="3314700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2078220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oi_2016_4.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2625" y="685800"/>
            <a:ext cx="3205163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8101287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oi_2016_4.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3713" y="685800"/>
            <a:ext cx="3582987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127939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oi_2016_4.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0850" y="685800"/>
            <a:ext cx="3670300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588956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oi_2016_4.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6413" y="685800"/>
            <a:ext cx="3559175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8628140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oi_2016_4.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813" y="685800"/>
            <a:ext cx="3760787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195264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oi_2016_4.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1800" y="685800"/>
            <a:ext cx="3708400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2233487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oi_2016_4.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8450" y="685800"/>
            <a:ext cx="3973513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4419925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oi_2016_4.1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8813" y="685800"/>
            <a:ext cx="3252787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370580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oi_2016_1.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9550" y="685800"/>
            <a:ext cx="4151313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16839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oi_2016_4.1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685800"/>
            <a:ext cx="3352800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0096203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oi_2016_4.1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4538" y="685800"/>
            <a:ext cx="3081337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54499193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82" name="Rectangle 2"/>
          <p:cNvSpPr>
            <a:spLocks noGrp="1" noChangeArrowheads="1"/>
          </p:cNvSpPr>
          <p:nvPr>
            <p:ph sz="half" idx="1"/>
          </p:nvPr>
        </p:nvSpPr>
        <p:spPr>
          <a:xfrm>
            <a:off x="838200" y="1529395"/>
            <a:ext cx="5181600" cy="5089890"/>
          </a:xfrm>
          <a:solidFill>
            <a:schemeClr val="accent1"/>
          </a:solidFill>
        </p:spPr>
        <p:txBody>
          <a:bodyPr vert="horz" lIns="0" tIns="45720" rIns="180000" bIns="45720" rtlCol="0" anchor="ctr" anchorCtr="0">
            <a:normAutofit/>
          </a:bodyPr>
          <a:lstStyle/>
          <a:p>
            <a:pPr indent="0" algn="ctr">
              <a:buNone/>
            </a:pPr>
            <a:r>
              <a:rPr lang="is-IS" sz="4800" dirty="0" err="1" smtClean="0">
                <a:solidFill>
                  <a:schemeClr val="bg1"/>
                </a:solidFill>
              </a:rPr>
              <a:t>Economy</a:t>
            </a:r>
            <a:r>
              <a:rPr lang="is-IS" sz="4800" dirty="0" smtClean="0">
                <a:solidFill>
                  <a:schemeClr val="bg1"/>
                </a:solidFill>
              </a:rPr>
              <a:t> of </a:t>
            </a:r>
            <a:r>
              <a:rPr lang="is-IS" sz="4800" dirty="0" err="1" smtClean="0">
                <a:solidFill>
                  <a:schemeClr val="bg1"/>
                </a:solidFill>
              </a:rPr>
              <a:t>Iceland</a:t>
            </a:r>
            <a:endParaRPr lang="is-IS" sz="48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6172200" y="1529395"/>
            <a:ext cx="5181600" cy="5089890"/>
          </a:xfrm>
          <a:solidFill>
            <a:schemeClr val="accent1">
              <a:tint val="40000"/>
              <a:hueOff val="0"/>
              <a:satOff val="0"/>
              <a:lumOff val="0"/>
            </a:schemeClr>
          </a:solidFill>
        </p:spPr>
        <p:txBody>
          <a:bodyPr vert="horz" lIns="360000" tIns="45720" rIns="91440" bIns="45720" rtlCol="0" anchor="ctr" anchorCtr="0">
            <a:normAutofit/>
          </a:bodyPr>
          <a:lstStyle/>
          <a:p>
            <a:pPr marL="0" indent="0" algn="ctr">
              <a:buNone/>
            </a:pPr>
            <a:r>
              <a:rPr lang="is-IS" sz="4000" dirty="0" smtClean="0">
                <a:solidFill>
                  <a:schemeClr val="tx1"/>
                </a:solidFill>
              </a:rPr>
              <a:t>5 </a:t>
            </a:r>
            <a:r>
              <a:rPr lang="is-IS" sz="4000" dirty="0" err="1" smtClean="0">
                <a:solidFill>
                  <a:schemeClr val="tx1"/>
                </a:solidFill>
              </a:rPr>
              <a:t>Monetary</a:t>
            </a:r>
            <a:r>
              <a:rPr lang="is-IS" sz="4000" dirty="0" smtClean="0">
                <a:solidFill>
                  <a:schemeClr val="tx1"/>
                </a:solidFill>
              </a:rPr>
              <a:t> </a:t>
            </a:r>
            <a:r>
              <a:rPr lang="is-IS" sz="4000" dirty="0" err="1" smtClean="0">
                <a:solidFill>
                  <a:schemeClr val="tx1"/>
                </a:solidFill>
              </a:rPr>
              <a:t>and</a:t>
            </a:r>
            <a:r>
              <a:rPr lang="is-IS" sz="4000" dirty="0" smtClean="0">
                <a:solidFill>
                  <a:schemeClr val="tx1"/>
                </a:solidFill>
              </a:rPr>
              <a:t> </a:t>
            </a:r>
            <a:r>
              <a:rPr lang="is-IS" sz="4000" dirty="0" err="1" smtClean="0">
                <a:solidFill>
                  <a:schemeClr val="tx1"/>
                </a:solidFill>
              </a:rPr>
              <a:t>financial</a:t>
            </a:r>
            <a:r>
              <a:rPr lang="is-IS" sz="4000" dirty="0" smtClean="0">
                <a:solidFill>
                  <a:schemeClr val="tx1"/>
                </a:solidFill>
              </a:rPr>
              <a:t> </a:t>
            </a:r>
            <a:r>
              <a:rPr lang="is-IS" sz="4000" dirty="0" err="1" smtClean="0">
                <a:solidFill>
                  <a:schemeClr val="tx1"/>
                </a:solidFill>
              </a:rPr>
              <a:t>stability</a:t>
            </a:r>
            <a:r>
              <a:rPr lang="is-IS" sz="4000" dirty="0" smtClean="0">
                <a:solidFill>
                  <a:schemeClr val="tx1"/>
                </a:solidFill>
              </a:rPr>
              <a:t> </a:t>
            </a:r>
            <a:r>
              <a:rPr lang="is-IS" sz="4000" dirty="0" err="1" smtClean="0">
                <a:solidFill>
                  <a:schemeClr val="tx1"/>
                </a:solidFill>
              </a:rPr>
              <a:t>policies</a:t>
            </a:r>
            <a:endParaRPr lang="is-IS" sz="4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9025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oi_2016_5.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5675" y="685800"/>
            <a:ext cx="2659063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31068256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oi_2016_5.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2313" y="685800"/>
            <a:ext cx="3125787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65641849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82" name="Rectangle 2"/>
          <p:cNvSpPr>
            <a:spLocks noGrp="1" noChangeArrowheads="1"/>
          </p:cNvSpPr>
          <p:nvPr>
            <p:ph sz="half" idx="1"/>
          </p:nvPr>
        </p:nvSpPr>
        <p:spPr>
          <a:xfrm>
            <a:off x="838200" y="1529395"/>
            <a:ext cx="5181600" cy="5089890"/>
          </a:xfrm>
          <a:solidFill>
            <a:schemeClr val="accent1"/>
          </a:solidFill>
        </p:spPr>
        <p:txBody>
          <a:bodyPr vert="horz" lIns="0" tIns="45720" rIns="180000" bIns="45720" rtlCol="0" anchor="ctr" anchorCtr="0">
            <a:normAutofit/>
          </a:bodyPr>
          <a:lstStyle/>
          <a:p>
            <a:pPr indent="0" algn="ctr">
              <a:buNone/>
            </a:pPr>
            <a:r>
              <a:rPr lang="is-IS" sz="4800" dirty="0" err="1" smtClean="0">
                <a:solidFill>
                  <a:schemeClr val="bg1"/>
                </a:solidFill>
              </a:rPr>
              <a:t>Economy</a:t>
            </a:r>
            <a:r>
              <a:rPr lang="is-IS" sz="4800" dirty="0" smtClean="0">
                <a:solidFill>
                  <a:schemeClr val="bg1"/>
                </a:solidFill>
              </a:rPr>
              <a:t> of </a:t>
            </a:r>
            <a:r>
              <a:rPr lang="is-IS" sz="4800" dirty="0" err="1" smtClean="0">
                <a:solidFill>
                  <a:schemeClr val="bg1"/>
                </a:solidFill>
              </a:rPr>
              <a:t>Iceland</a:t>
            </a:r>
            <a:endParaRPr lang="is-IS" sz="48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6172200" y="1529395"/>
            <a:ext cx="5181600" cy="5089890"/>
          </a:xfrm>
          <a:solidFill>
            <a:schemeClr val="accent1">
              <a:tint val="40000"/>
              <a:hueOff val="0"/>
              <a:satOff val="0"/>
              <a:lumOff val="0"/>
            </a:schemeClr>
          </a:solidFill>
        </p:spPr>
        <p:txBody>
          <a:bodyPr vert="horz" lIns="360000" tIns="45720" rIns="91440" bIns="45720" rtlCol="0" anchor="ctr" anchorCtr="0">
            <a:normAutofit/>
          </a:bodyPr>
          <a:lstStyle/>
          <a:p>
            <a:pPr marL="0" indent="0" algn="ctr">
              <a:buNone/>
            </a:pPr>
            <a:r>
              <a:rPr lang="is-IS" sz="4000" dirty="0">
                <a:solidFill>
                  <a:schemeClr val="tx1"/>
                </a:solidFill>
              </a:rPr>
              <a:t>6</a:t>
            </a:r>
            <a:r>
              <a:rPr lang="is-IS" sz="4000" dirty="0" smtClean="0">
                <a:solidFill>
                  <a:schemeClr val="tx1"/>
                </a:solidFill>
              </a:rPr>
              <a:t> </a:t>
            </a:r>
            <a:r>
              <a:rPr lang="is-IS" sz="4000" dirty="0" err="1" smtClean="0">
                <a:solidFill>
                  <a:schemeClr val="tx1"/>
                </a:solidFill>
              </a:rPr>
              <a:t>External</a:t>
            </a:r>
            <a:r>
              <a:rPr lang="is-IS" sz="4000" dirty="0" smtClean="0">
                <a:solidFill>
                  <a:schemeClr val="tx1"/>
                </a:solidFill>
              </a:rPr>
              <a:t> </a:t>
            </a:r>
            <a:r>
              <a:rPr lang="is-IS" sz="4000" dirty="0" err="1" smtClean="0">
                <a:solidFill>
                  <a:schemeClr val="tx1"/>
                </a:solidFill>
              </a:rPr>
              <a:t>position</a:t>
            </a:r>
            <a:endParaRPr lang="is-IS" sz="4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9726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oi_2016_6.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6275" y="685800"/>
            <a:ext cx="3217863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28612924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oi_2016_6.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7800" y="685800"/>
            <a:ext cx="4216400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48578030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oi_2016_6.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5150" y="685800"/>
            <a:ext cx="3440113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52258482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oi_2016_6.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9913" y="685800"/>
            <a:ext cx="3432175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434337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oi_2016_1.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4213" y="685800"/>
            <a:ext cx="3201987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31217141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oi_2016_6.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4525" y="685800"/>
            <a:ext cx="3281363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88246162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82" name="Rectangle 2"/>
          <p:cNvSpPr>
            <a:spLocks noGrp="1" noChangeArrowheads="1"/>
          </p:cNvSpPr>
          <p:nvPr>
            <p:ph sz="half" idx="1"/>
          </p:nvPr>
        </p:nvSpPr>
        <p:spPr>
          <a:xfrm>
            <a:off x="838200" y="1529395"/>
            <a:ext cx="5181600" cy="5089890"/>
          </a:xfrm>
          <a:solidFill>
            <a:schemeClr val="accent1"/>
          </a:solidFill>
        </p:spPr>
        <p:txBody>
          <a:bodyPr vert="horz" lIns="0" tIns="45720" rIns="180000" bIns="45720" rtlCol="0" anchor="ctr" anchorCtr="0">
            <a:normAutofit/>
          </a:bodyPr>
          <a:lstStyle/>
          <a:p>
            <a:pPr indent="0" algn="ctr">
              <a:buNone/>
            </a:pPr>
            <a:r>
              <a:rPr lang="is-IS" sz="4800" dirty="0" err="1" smtClean="0">
                <a:solidFill>
                  <a:schemeClr val="bg1"/>
                </a:solidFill>
              </a:rPr>
              <a:t>Economy</a:t>
            </a:r>
            <a:r>
              <a:rPr lang="is-IS" sz="4800" dirty="0" smtClean="0">
                <a:solidFill>
                  <a:schemeClr val="bg1"/>
                </a:solidFill>
              </a:rPr>
              <a:t> of </a:t>
            </a:r>
            <a:r>
              <a:rPr lang="is-IS" sz="4800" dirty="0" err="1" smtClean="0">
                <a:solidFill>
                  <a:schemeClr val="bg1"/>
                </a:solidFill>
              </a:rPr>
              <a:t>Iceland</a:t>
            </a:r>
            <a:endParaRPr lang="is-IS" sz="48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6172200" y="1529395"/>
            <a:ext cx="5181600" cy="5089890"/>
          </a:xfrm>
          <a:solidFill>
            <a:schemeClr val="accent1">
              <a:tint val="40000"/>
              <a:hueOff val="0"/>
              <a:satOff val="0"/>
              <a:lumOff val="0"/>
            </a:schemeClr>
          </a:solidFill>
        </p:spPr>
        <p:txBody>
          <a:bodyPr vert="horz" lIns="360000" tIns="45720" rIns="91440" bIns="45720" rtlCol="0" anchor="ctr" anchorCtr="0">
            <a:normAutofit/>
          </a:bodyPr>
          <a:lstStyle/>
          <a:p>
            <a:pPr marL="0" indent="0" algn="ctr">
              <a:buNone/>
            </a:pPr>
            <a:r>
              <a:rPr lang="is-IS" sz="4000" dirty="0" smtClean="0">
                <a:solidFill>
                  <a:schemeClr val="tx1"/>
                </a:solidFill>
              </a:rPr>
              <a:t>7 </a:t>
            </a:r>
            <a:r>
              <a:rPr lang="is-IS" sz="4000" dirty="0" err="1" smtClean="0">
                <a:solidFill>
                  <a:schemeClr val="tx1"/>
                </a:solidFill>
              </a:rPr>
              <a:t>Government</a:t>
            </a:r>
            <a:r>
              <a:rPr lang="is-IS" sz="4000" dirty="0" smtClean="0">
                <a:solidFill>
                  <a:schemeClr val="tx1"/>
                </a:solidFill>
              </a:rPr>
              <a:t>, </a:t>
            </a:r>
            <a:r>
              <a:rPr lang="is-IS" sz="4000" dirty="0" err="1" smtClean="0">
                <a:solidFill>
                  <a:schemeClr val="tx1"/>
                </a:solidFill>
              </a:rPr>
              <a:t>corporate</a:t>
            </a:r>
            <a:r>
              <a:rPr lang="is-IS" sz="4000" dirty="0" smtClean="0">
                <a:solidFill>
                  <a:schemeClr val="tx1"/>
                </a:solidFill>
              </a:rPr>
              <a:t>, </a:t>
            </a:r>
            <a:r>
              <a:rPr lang="is-IS" sz="4000" dirty="0" err="1" smtClean="0">
                <a:solidFill>
                  <a:schemeClr val="tx1"/>
                </a:solidFill>
              </a:rPr>
              <a:t>and</a:t>
            </a:r>
            <a:r>
              <a:rPr lang="is-IS" sz="4000" dirty="0" smtClean="0">
                <a:solidFill>
                  <a:schemeClr val="tx1"/>
                </a:solidFill>
              </a:rPr>
              <a:t> </a:t>
            </a:r>
            <a:r>
              <a:rPr lang="is-IS" sz="4000" dirty="0" err="1" smtClean="0">
                <a:solidFill>
                  <a:schemeClr val="tx1"/>
                </a:solidFill>
              </a:rPr>
              <a:t>household</a:t>
            </a:r>
            <a:r>
              <a:rPr lang="is-IS" sz="4000" dirty="0" smtClean="0">
                <a:solidFill>
                  <a:schemeClr val="tx1"/>
                </a:solidFill>
              </a:rPr>
              <a:t> </a:t>
            </a:r>
            <a:r>
              <a:rPr lang="is-IS" sz="4000" dirty="0" err="1" smtClean="0">
                <a:solidFill>
                  <a:schemeClr val="tx1"/>
                </a:solidFill>
              </a:rPr>
              <a:t>balance</a:t>
            </a:r>
            <a:r>
              <a:rPr lang="is-IS" sz="4000" dirty="0" smtClean="0">
                <a:solidFill>
                  <a:schemeClr val="tx1"/>
                </a:solidFill>
              </a:rPr>
              <a:t> </a:t>
            </a:r>
            <a:r>
              <a:rPr lang="is-IS" sz="4000" dirty="0" err="1" smtClean="0">
                <a:solidFill>
                  <a:schemeClr val="tx1"/>
                </a:solidFill>
              </a:rPr>
              <a:t>sheets</a:t>
            </a:r>
            <a:endParaRPr lang="is-IS" sz="4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8500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oi_2016_7.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6225" y="685800"/>
            <a:ext cx="4019550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82659084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oi_2016_7.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6413" y="685800"/>
            <a:ext cx="3557587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8224637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oi_2016_7.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3100" y="685800"/>
            <a:ext cx="3224213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85177308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oi_2016_7.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8488" y="685800"/>
            <a:ext cx="3373437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20842909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oi_2016_7.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6275" y="685800"/>
            <a:ext cx="3219450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59491650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oi_2016_7.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5625" y="685800"/>
            <a:ext cx="3459163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86013932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oi_2016_7.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6138" y="685800"/>
            <a:ext cx="2878137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98658693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oi_2016_7.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1825" y="685800"/>
            <a:ext cx="3306763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445737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oi_2016_1.6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8013" y="685800"/>
            <a:ext cx="3354387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18894793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oi_2016_7.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8025" y="685800"/>
            <a:ext cx="3154363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95753763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82" name="Rectangle 2"/>
          <p:cNvSpPr>
            <a:spLocks noGrp="1" noChangeArrowheads="1"/>
          </p:cNvSpPr>
          <p:nvPr>
            <p:ph sz="half" idx="1"/>
          </p:nvPr>
        </p:nvSpPr>
        <p:spPr>
          <a:xfrm>
            <a:off x="838200" y="1529395"/>
            <a:ext cx="5181600" cy="5089890"/>
          </a:xfrm>
          <a:solidFill>
            <a:schemeClr val="accent1"/>
          </a:solidFill>
        </p:spPr>
        <p:txBody>
          <a:bodyPr vert="horz" lIns="0" tIns="45720" rIns="180000" bIns="45720" rtlCol="0" anchor="ctr" anchorCtr="0">
            <a:normAutofit/>
          </a:bodyPr>
          <a:lstStyle/>
          <a:p>
            <a:pPr indent="0" algn="ctr">
              <a:buNone/>
            </a:pPr>
            <a:r>
              <a:rPr lang="is-IS" sz="4800" dirty="0" err="1" smtClean="0">
                <a:solidFill>
                  <a:schemeClr val="bg1"/>
                </a:solidFill>
              </a:rPr>
              <a:t>Economy</a:t>
            </a:r>
            <a:r>
              <a:rPr lang="is-IS" sz="4800" dirty="0" smtClean="0">
                <a:solidFill>
                  <a:schemeClr val="bg1"/>
                </a:solidFill>
              </a:rPr>
              <a:t> of </a:t>
            </a:r>
            <a:r>
              <a:rPr lang="is-IS" sz="4800" dirty="0" err="1" smtClean="0">
                <a:solidFill>
                  <a:schemeClr val="bg1"/>
                </a:solidFill>
              </a:rPr>
              <a:t>Iceland</a:t>
            </a:r>
            <a:endParaRPr lang="is-IS" sz="48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6172200" y="1529395"/>
            <a:ext cx="5181600" cy="5089890"/>
          </a:xfrm>
          <a:solidFill>
            <a:schemeClr val="accent1">
              <a:tint val="40000"/>
              <a:hueOff val="0"/>
              <a:satOff val="0"/>
              <a:lumOff val="0"/>
            </a:schemeClr>
          </a:solidFill>
        </p:spPr>
        <p:txBody>
          <a:bodyPr vert="horz" lIns="360000" tIns="45720" rIns="91440" bIns="45720" rtlCol="0" anchor="ctr" anchorCtr="0">
            <a:normAutofit/>
          </a:bodyPr>
          <a:lstStyle/>
          <a:p>
            <a:pPr marL="0" indent="0" algn="ctr">
              <a:buNone/>
            </a:pPr>
            <a:r>
              <a:rPr lang="is-IS" sz="4000" dirty="0" smtClean="0">
                <a:solidFill>
                  <a:schemeClr val="tx1"/>
                </a:solidFill>
              </a:rPr>
              <a:t>8 </a:t>
            </a:r>
            <a:r>
              <a:rPr lang="is-IS" sz="4000" dirty="0" err="1" smtClean="0">
                <a:solidFill>
                  <a:schemeClr val="tx1"/>
                </a:solidFill>
              </a:rPr>
              <a:t>Capital</a:t>
            </a:r>
            <a:r>
              <a:rPr lang="is-IS" sz="4000" dirty="0" smtClean="0">
                <a:solidFill>
                  <a:schemeClr val="tx1"/>
                </a:solidFill>
              </a:rPr>
              <a:t> </a:t>
            </a:r>
            <a:r>
              <a:rPr lang="is-IS" sz="4000" dirty="0" err="1" smtClean="0">
                <a:solidFill>
                  <a:schemeClr val="tx1"/>
                </a:solidFill>
              </a:rPr>
              <a:t>account</a:t>
            </a:r>
            <a:r>
              <a:rPr lang="is-IS" sz="4000" dirty="0" smtClean="0">
                <a:solidFill>
                  <a:schemeClr val="tx1"/>
                </a:solidFill>
              </a:rPr>
              <a:t> </a:t>
            </a:r>
            <a:r>
              <a:rPr lang="is-IS" sz="4000" dirty="0" err="1" smtClean="0">
                <a:solidFill>
                  <a:schemeClr val="tx1"/>
                </a:solidFill>
              </a:rPr>
              <a:t>liberalisation</a:t>
            </a:r>
            <a:endParaRPr lang="is-IS" sz="4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0260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oi_2016_8.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9750" y="685800"/>
            <a:ext cx="3490913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35909017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oi_2016_8.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588" y="685800"/>
            <a:ext cx="3551237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78865276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oi_2016_8.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4838" y="685800"/>
            <a:ext cx="3360737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38263627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oi_2016_8.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2488" y="685800"/>
            <a:ext cx="2867025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96932378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oi_2016_8_Rammi_M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3625" y="685800"/>
            <a:ext cx="7524750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818534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82" name="Rectangle 2"/>
          <p:cNvSpPr>
            <a:spLocks noGrp="1" noChangeArrowheads="1"/>
          </p:cNvSpPr>
          <p:nvPr>
            <p:ph sz="half" idx="1"/>
          </p:nvPr>
        </p:nvSpPr>
        <p:spPr>
          <a:xfrm>
            <a:off x="838200" y="1529395"/>
            <a:ext cx="5181600" cy="5089890"/>
          </a:xfrm>
          <a:solidFill>
            <a:schemeClr val="accent1"/>
          </a:solidFill>
        </p:spPr>
        <p:txBody>
          <a:bodyPr vert="horz" lIns="0" tIns="45720" rIns="180000" bIns="45720" rtlCol="0" anchor="ctr" anchorCtr="0">
            <a:normAutofit/>
          </a:bodyPr>
          <a:lstStyle/>
          <a:p>
            <a:pPr indent="0" algn="ctr">
              <a:buNone/>
            </a:pPr>
            <a:r>
              <a:rPr lang="is-IS" sz="4800" dirty="0" err="1" smtClean="0">
                <a:solidFill>
                  <a:schemeClr val="bg1"/>
                </a:solidFill>
              </a:rPr>
              <a:t>Economy</a:t>
            </a:r>
            <a:r>
              <a:rPr lang="is-IS" sz="4800" dirty="0" smtClean="0">
                <a:solidFill>
                  <a:schemeClr val="bg1"/>
                </a:solidFill>
              </a:rPr>
              <a:t> of </a:t>
            </a:r>
            <a:r>
              <a:rPr lang="is-IS" sz="4800" dirty="0" err="1" smtClean="0">
                <a:solidFill>
                  <a:schemeClr val="bg1"/>
                </a:solidFill>
              </a:rPr>
              <a:t>Iceland</a:t>
            </a:r>
            <a:endParaRPr lang="is-IS" sz="48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6172200" y="1529395"/>
            <a:ext cx="5181600" cy="5089890"/>
          </a:xfrm>
          <a:solidFill>
            <a:schemeClr val="accent1">
              <a:tint val="40000"/>
              <a:hueOff val="0"/>
              <a:satOff val="0"/>
              <a:lumOff val="0"/>
            </a:schemeClr>
          </a:solidFill>
        </p:spPr>
        <p:txBody>
          <a:bodyPr vert="horz" lIns="360000" tIns="45720" rIns="91440" bIns="45720" rtlCol="0" anchor="ctr" anchorCtr="0">
            <a:normAutofit/>
          </a:bodyPr>
          <a:lstStyle/>
          <a:p>
            <a:pPr marL="0" indent="0" algn="ctr">
              <a:buNone/>
            </a:pPr>
            <a:r>
              <a:rPr lang="is-IS" sz="4000" dirty="0">
                <a:solidFill>
                  <a:schemeClr val="tx1"/>
                </a:solidFill>
              </a:rPr>
              <a:t>2</a:t>
            </a:r>
            <a:r>
              <a:rPr lang="is-IS" sz="4000" dirty="0" smtClean="0">
                <a:solidFill>
                  <a:schemeClr val="tx1"/>
                </a:solidFill>
              </a:rPr>
              <a:t> </a:t>
            </a:r>
            <a:r>
              <a:rPr lang="is-IS" sz="4000" dirty="0" err="1" smtClean="0">
                <a:solidFill>
                  <a:schemeClr val="tx1"/>
                </a:solidFill>
              </a:rPr>
              <a:t>Structure</a:t>
            </a:r>
            <a:r>
              <a:rPr lang="is-IS" sz="4000" dirty="0" smtClean="0">
                <a:solidFill>
                  <a:schemeClr val="tx1"/>
                </a:solidFill>
              </a:rPr>
              <a:t> of </a:t>
            </a:r>
            <a:r>
              <a:rPr lang="is-IS" sz="4000" dirty="0" err="1" smtClean="0">
                <a:solidFill>
                  <a:schemeClr val="tx1"/>
                </a:solidFill>
              </a:rPr>
              <a:t>the</a:t>
            </a:r>
            <a:r>
              <a:rPr lang="is-IS" sz="4000" dirty="0" smtClean="0">
                <a:solidFill>
                  <a:schemeClr val="tx1"/>
                </a:solidFill>
              </a:rPr>
              <a:t> </a:t>
            </a:r>
            <a:r>
              <a:rPr lang="is-IS" sz="4000" dirty="0" err="1" smtClean="0">
                <a:solidFill>
                  <a:schemeClr val="tx1"/>
                </a:solidFill>
              </a:rPr>
              <a:t>economy</a:t>
            </a:r>
            <a:endParaRPr lang="is-IS" sz="4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8738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yndir i Peningamál 2016_2_templat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Myndir i Peningamál 2016_2_template</Template>
  <TotalTime>12</TotalTime>
  <Words>75</Words>
  <Application>Microsoft Office PowerPoint</Application>
  <PresentationFormat>Widescreen</PresentationFormat>
  <Paragraphs>27</Paragraphs>
  <Slides>86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86</vt:i4>
      </vt:variant>
    </vt:vector>
  </HeadingPairs>
  <TitlesOfParts>
    <vt:vector size="90" baseType="lpstr">
      <vt:lpstr>Arial</vt:lpstr>
      <vt:lpstr>Calibri</vt:lpstr>
      <vt:lpstr>Calibri Light</vt:lpstr>
      <vt:lpstr>Myndir i Peningamál 2016_2_template</vt:lpstr>
      <vt:lpstr>Economy of Iceland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Seðlabanki Íslands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Economy of Iceland</dc:title>
  <dc:creator>SÍ Elís Pétursson</dc:creator>
  <cp:lastModifiedBy>SÍ Elís Pétursson</cp:lastModifiedBy>
  <cp:revision>2</cp:revision>
  <dcterms:created xsi:type="dcterms:W3CDTF">2016-10-06T10:44:36Z</dcterms:created>
  <dcterms:modified xsi:type="dcterms:W3CDTF">2016-10-13T13:54:27Z</dcterms:modified>
</cp:coreProperties>
</file>