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handoutMasterIdLst>
    <p:handoutMasterId r:id="rId104"/>
  </p:handoutMasterIdLst>
  <p:sldIdLst>
    <p:sldId id="258" r:id="rId2"/>
    <p:sldId id="259" r:id="rId3"/>
    <p:sldId id="508" r:id="rId4"/>
    <p:sldId id="509" r:id="rId5"/>
    <p:sldId id="510" r:id="rId6"/>
    <p:sldId id="511" r:id="rId7"/>
    <p:sldId id="512" r:id="rId8"/>
    <p:sldId id="513" r:id="rId9"/>
    <p:sldId id="514" r:id="rId10"/>
    <p:sldId id="515" r:id="rId11"/>
    <p:sldId id="516" r:id="rId12"/>
    <p:sldId id="517" r:id="rId13"/>
    <p:sldId id="518" r:id="rId14"/>
    <p:sldId id="519" r:id="rId15"/>
    <p:sldId id="520" r:id="rId16"/>
    <p:sldId id="521" r:id="rId17"/>
    <p:sldId id="522" r:id="rId18"/>
    <p:sldId id="523" r:id="rId19"/>
    <p:sldId id="524" r:id="rId20"/>
    <p:sldId id="536" r:id="rId21"/>
    <p:sldId id="537" r:id="rId22"/>
    <p:sldId id="538" r:id="rId23"/>
    <p:sldId id="539" r:id="rId24"/>
    <p:sldId id="540" r:id="rId25"/>
    <p:sldId id="541" r:id="rId26"/>
    <p:sldId id="542" r:id="rId27"/>
    <p:sldId id="543" r:id="rId28"/>
    <p:sldId id="544" r:id="rId29"/>
    <p:sldId id="545" r:id="rId30"/>
    <p:sldId id="546" r:id="rId31"/>
    <p:sldId id="547" r:id="rId32"/>
    <p:sldId id="417" r:id="rId33"/>
    <p:sldId id="290" r:id="rId34"/>
    <p:sldId id="548" r:id="rId35"/>
    <p:sldId id="549" r:id="rId36"/>
    <p:sldId id="550" r:id="rId37"/>
    <p:sldId id="551" r:id="rId38"/>
    <p:sldId id="552" r:id="rId39"/>
    <p:sldId id="553" r:id="rId40"/>
    <p:sldId id="554" r:id="rId41"/>
    <p:sldId id="555" r:id="rId42"/>
    <p:sldId id="556" r:id="rId43"/>
    <p:sldId id="557" r:id="rId44"/>
    <p:sldId id="558" r:id="rId45"/>
    <p:sldId id="559" r:id="rId46"/>
    <p:sldId id="560" r:id="rId47"/>
    <p:sldId id="561" r:id="rId48"/>
    <p:sldId id="321" r:id="rId49"/>
    <p:sldId id="562" r:id="rId50"/>
    <p:sldId id="563" r:id="rId51"/>
    <p:sldId id="564" r:id="rId52"/>
    <p:sldId id="565" r:id="rId53"/>
    <p:sldId id="566" r:id="rId54"/>
    <p:sldId id="567" r:id="rId55"/>
    <p:sldId id="568" r:id="rId56"/>
    <p:sldId id="569" r:id="rId57"/>
    <p:sldId id="570" r:id="rId58"/>
    <p:sldId id="571" r:id="rId59"/>
    <p:sldId id="572" r:id="rId60"/>
    <p:sldId id="573" r:id="rId61"/>
    <p:sldId id="574" r:id="rId62"/>
    <p:sldId id="575" r:id="rId63"/>
    <p:sldId id="576" r:id="rId64"/>
    <p:sldId id="577" r:id="rId65"/>
    <p:sldId id="578" r:id="rId66"/>
    <p:sldId id="579" r:id="rId67"/>
    <p:sldId id="445" r:id="rId68"/>
    <p:sldId id="446" r:id="rId69"/>
    <p:sldId id="580" r:id="rId70"/>
    <p:sldId id="581" r:id="rId71"/>
    <p:sldId id="347" r:id="rId72"/>
    <p:sldId id="582" r:id="rId73"/>
    <p:sldId id="583" r:id="rId74"/>
    <p:sldId id="584" r:id="rId75"/>
    <p:sldId id="585" r:id="rId76"/>
    <p:sldId id="586" r:id="rId77"/>
    <p:sldId id="352" r:id="rId78"/>
    <p:sldId id="587" r:id="rId79"/>
    <p:sldId id="588" r:id="rId80"/>
    <p:sldId id="589" r:id="rId81"/>
    <p:sldId id="590" r:id="rId82"/>
    <p:sldId id="591" r:id="rId83"/>
    <p:sldId id="474" r:id="rId84"/>
    <p:sldId id="475" r:id="rId85"/>
    <p:sldId id="476" r:id="rId86"/>
    <p:sldId id="367" r:id="rId87"/>
    <p:sldId id="592" r:id="rId88"/>
    <p:sldId id="593" r:id="rId89"/>
    <p:sldId id="594" r:id="rId90"/>
    <p:sldId id="595" r:id="rId91"/>
    <p:sldId id="373" r:id="rId92"/>
    <p:sldId id="596" r:id="rId93"/>
    <p:sldId id="597" r:id="rId94"/>
    <p:sldId id="598" r:id="rId95"/>
    <p:sldId id="599" r:id="rId96"/>
    <p:sldId id="600" r:id="rId97"/>
    <p:sldId id="601" r:id="rId98"/>
    <p:sldId id="602" r:id="rId99"/>
    <p:sldId id="603" r:id="rId100"/>
    <p:sldId id="604" r:id="rId101"/>
    <p:sldId id="605" r:id="rId102"/>
  </p:sldIdLst>
  <p:sldSz cx="9144000" cy="6858000" type="screen4x3"/>
  <p:notesSz cx="6718300" cy="98679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3" autoAdjust="0"/>
    <p:restoredTop sz="86115" autoAdjust="0"/>
  </p:normalViewPr>
  <p:slideViewPr>
    <p:cSldViewPr>
      <p:cViewPr varScale="1">
        <p:scale>
          <a:sx n="99" d="100"/>
          <a:sy n="99" d="100"/>
        </p:scale>
        <p:origin x="193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42" y="-114"/>
      </p:cViewPr>
      <p:guideLst>
        <p:guide orient="horz" pos="3109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283A91-4DC6-4600-ADEB-ED45FE83AC3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s-IS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7888"/>
            <a:ext cx="5375275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noProof="0" smtClean="0"/>
              <a:t>Click to edit Master text styles</a:t>
            </a:r>
          </a:p>
          <a:p>
            <a:pPr lvl="1"/>
            <a:r>
              <a:rPr lang="is-IS" noProof="0" smtClean="0"/>
              <a:t>Second level</a:t>
            </a:r>
          </a:p>
          <a:p>
            <a:pPr lvl="2"/>
            <a:r>
              <a:rPr lang="is-IS" noProof="0" smtClean="0"/>
              <a:t>Third level</a:t>
            </a:r>
          </a:p>
          <a:p>
            <a:pPr lvl="3"/>
            <a:r>
              <a:rPr lang="is-IS" noProof="0" smtClean="0"/>
              <a:t>Fourth level</a:t>
            </a:r>
          </a:p>
          <a:p>
            <a:pPr lvl="4"/>
            <a:r>
              <a:rPr lang="is-I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D5EC47-0126-4F8D-AC3B-7D51AF1D3308}" type="slidenum">
              <a:rPr lang="is-IS"/>
              <a:pPr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9B2DA7-0AEE-437E-B551-A8966BE07FDF}" type="slidenum">
              <a:rPr lang="is-IS"/>
              <a:pPr/>
              <a:t>1</a:t>
            </a:fld>
            <a:endParaRPr lang="is-I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>
                <a:solidFill>
                  <a:schemeClr val="bg1"/>
                </a:solidFill>
                <a:latin typeface="Calibri" pitchFamily="34" charset="0"/>
                <a:cs typeface="+mn-cs"/>
              </a:rPr>
              <a:t>Seðlabanki Íslands</a:t>
            </a:r>
          </a:p>
        </p:txBody>
      </p:sp>
      <p:sp>
        <p:nvSpPr>
          <p:cNvPr id="7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205038"/>
            <a:ext cx="7200900" cy="1727200"/>
          </a:xfrm>
        </p:spPr>
        <p:txBody>
          <a:bodyPr/>
          <a:lstStyle>
            <a:lvl1pPr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67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67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63500"/>
            <a:ext cx="7920038" cy="12049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341438"/>
            <a:ext cx="4208463" cy="5400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341438"/>
            <a:ext cx="4208462" cy="5400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4208463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341438"/>
            <a:ext cx="420846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920038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41438"/>
            <a:ext cx="85693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pic>
        <p:nvPicPr>
          <p:cNvPr id="1028" name="Picture 12" descr="SEDLOG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29" name="Picture 14"/>
          <p:cNvPicPr>
            <a:picLocks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4763" y="0"/>
            <a:ext cx="1111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8640762" cy="1800225"/>
          </a:xfrm>
        </p:spPr>
        <p:txBody>
          <a:bodyPr/>
          <a:lstStyle/>
          <a:p>
            <a:pPr eaLnBrk="1" hangingPunct="1"/>
            <a:r>
              <a:rPr lang="en-GB" sz="5600" smtClean="0"/>
              <a:t>Monetary Bulletin 2010/4</a:t>
            </a:r>
            <a:br>
              <a:rPr lang="en-GB" sz="5600" smtClean="0"/>
            </a:br>
            <a:endParaRPr lang="en-GB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8640762" cy="23764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3600" smtClean="0"/>
              <a:t>Powerpoint charts from  Economic and monetary developments and prospects</a:t>
            </a:r>
          </a:p>
          <a:p>
            <a:pPr eaLnBrk="1" hangingPunct="1">
              <a:lnSpc>
                <a:spcPct val="90000"/>
              </a:lnSpc>
            </a:pPr>
            <a:endParaRPr lang="en-GB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2050" name="Picture 2" descr="X:\Monetary Bulletin\2010\MB 2010#4\PNG_Allt ritið\MB104-I-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8712" y="1762060"/>
            <a:ext cx="4059601" cy="4559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VIII Price developments and</a:t>
            </a:r>
            <a:br>
              <a:rPr lang="is-IS" smtClean="0"/>
            </a:br>
            <a:r>
              <a:rPr lang="is-IS" smtClean="0"/>
              <a:t> inflation target</a:t>
            </a:r>
          </a:p>
        </p:txBody>
      </p:sp>
      <p:pic>
        <p:nvPicPr>
          <p:cNvPr id="104451" name="Picture 2" descr="X:\Monetary Bulletin\2010\MB 2010#4\PNG_Allt ritið\MB104-VIII-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74925" y="1550988"/>
            <a:ext cx="4067175" cy="4981575"/>
          </a:xfrm>
          <a:noFill/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VIII Price developments and</a:t>
            </a:r>
            <a:br>
              <a:rPr lang="is-IS" smtClean="0"/>
            </a:br>
            <a:r>
              <a:rPr lang="is-IS" smtClean="0"/>
              <a:t> inflation target</a:t>
            </a:r>
          </a:p>
        </p:txBody>
      </p:sp>
      <p:pic>
        <p:nvPicPr>
          <p:cNvPr id="105475" name="Picture 2" descr="X:\Monetary Bulletin\2010\MB 2010#4\PNG_Allt ritið\MB104-VIII-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84450" y="1679575"/>
            <a:ext cx="4048125" cy="4724400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13315" name="Picture 2" descr="X:\Monetary Bulletin\2010\MB 2010#4\PNG_Allt ritið\MB104-I-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62213" y="1749425"/>
            <a:ext cx="4292600" cy="4584700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14339" name="Picture 2" descr="X:\Monetary Bulletin\2010\MB 2010#4\PNG_Allt ritið\MB104-I-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66988" y="1749425"/>
            <a:ext cx="4083050" cy="4584700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15363" name="Picture 2" descr="X:\Monetary Bulletin\2010\MB 2010#4\PNG_Allt ritið\MB104-I-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1263" y="1749425"/>
            <a:ext cx="4254500" cy="4584700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16387" name="Picture 2" descr="X:\Monetary Bulletin\2010\MB 2010#4\PNG_Allt ritið\MB104-I-1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20963" y="1746250"/>
            <a:ext cx="3975100" cy="4591050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17411" name="Picture 2" descr="X:\Monetary Bulletin\2010\MB 2010#4\PNG_Allt ritið\MB104-I-1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16150" y="1514475"/>
            <a:ext cx="4784725" cy="5054600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18435" name="Picture 2" descr="X:\Monetary Bulletin\2010\MB 2010#4\PNG_Allt ritið\MB104-I-1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12975" y="1484313"/>
            <a:ext cx="4791075" cy="5114925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19459" name="Picture 2" descr="X:\Monetary Bulletin\2010\MB 2010#4\PNG_Allt ritið\MB104-I-1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81275" y="1652588"/>
            <a:ext cx="4054475" cy="4778375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20483" name="Picture 2" descr="X:\Monetary Bulletin\2010\MB 2010#4\PNG_Allt ritið\MB104-I-1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81275" y="1652588"/>
            <a:ext cx="4054475" cy="4778375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21507" name="Picture 3" descr="X:\Monetary Bulletin\2010\MB 2010#4\PNG_Allt ritið\MB104-I-1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16150" y="1533525"/>
            <a:ext cx="4784725" cy="5016500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4099" name="Picture 4" descr="X:\Monetary Bulletin\2010\MB 2010#4\PNG_Allt ritið\MB104-I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55825" y="1436688"/>
            <a:ext cx="4905375" cy="5210175"/>
          </a:xfr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 External conditions and exports</a:t>
            </a:r>
          </a:p>
        </p:txBody>
      </p:sp>
      <p:pic>
        <p:nvPicPr>
          <p:cNvPr id="22531" name="Picture 2" descr="X:\Monetary Bulletin\2010\MB 2010#4\PNG_Allt ritið\MB104-II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74925" y="1436688"/>
            <a:ext cx="4067175" cy="5210175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 External conditions and exports</a:t>
            </a:r>
          </a:p>
        </p:txBody>
      </p:sp>
      <p:pic>
        <p:nvPicPr>
          <p:cNvPr id="23555" name="Picture 2" descr="X:\Monetary Bulletin\2010\MB 2010#4\PNG_Allt ritið\MB104-II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05063" y="1341438"/>
            <a:ext cx="4406900" cy="5400675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 External conditions and exports</a:t>
            </a:r>
          </a:p>
        </p:txBody>
      </p:sp>
      <p:pic>
        <p:nvPicPr>
          <p:cNvPr id="24579" name="Picture 2" descr="X:\Monetary Bulletin\2010\MB 2010#4\PNG_Allt ritið\MB104-II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7463" y="1365250"/>
            <a:ext cx="4102100" cy="5353050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 External conditions and exports</a:t>
            </a:r>
          </a:p>
        </p:txBody>
      </p:sp>
      <p:pic>
        <p:nvPicPr>
          <p:cNvPr id="25603" name="Picture 2" descr="X:\Monetary Bulletin\2010\MB 2010#4\PNG_Allt ritið\MB104-II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63813" y="1512888"/>
            <a:ext cx="4089400" cy="5057775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 External conditions and exports</a:t>
            </a:r>
          </a:p>
        </p:txBody>
      </p:sp>
      <p:pic>
        <p:nvPicPr>
          <p:cNvPr id="26627" name="Picture 2" descr="X:\Monetary Bulletin\2010\MB 2010#4\PNG_Allt ritið\MB104-II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63813" y="1420813"/>
            <a:ext cx="4089400" cy="5241925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 External conditions and exports</a:t>
            </a:r>
          </a:p>
        </p:txBody>
      </p:sp>
      <p:pic>
        <p:nvPicPr>
          <p:cNvPr id="27651" name="Picture 2" descr="X:\Monetary Bulletin\2010\MB 2010#4\PNG_Allt ritið\MB104-II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25675" y="1436688"/>
            <a:ext cx="4765675" cy="5210175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 External conditions and exports</a:t>
            </a:r>
          </a:p>
        </p:txBody>
      </p:sp>
      <p:pic>
        <p:nvPicPr>
          <p:cNvPr id="28675" name="Picture 2" descr="X:\Monetary Bulletin\2010\MB 2010#4\PNG_Allt ritið\MB104-II-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74925" y="1490663"/>
            <a:ext cx="4067175" cy="5102225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 External conditions and exports</a:t>
            </a:r>
          </a:p>
        </p:txBody>
      </p:sp>
      <p:pic>
        <p:nvPicPr>
          <p:cNvPr id="29699" name="Picture 2" descr="X:\Monetary Bulletin\2010\MB 2010#4\PNG_Allt ritið\MB104-II-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4375" y="1341438"/>
            <a:ext cx="5248275" cy="5400675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 External conditions and exports</a:t>
            </a:r>
          </a:p>
        </p:txBody>
      </p:sp>
      <p:pic>
        <p:nvPicPr>
          <p:cNvPr id="3074" name="Picture 2" descr="X:\Monetary Bulletin\2010\MB 2010#4\PNG_Allt ritið\MB104-II-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9314" y="1341438"/>
            <a:ext cx="4038397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 External conditions and exports</a:t>
            </a:r>
          </a:p>
        </p:txBody>
      </p:sp>
      <p:pic>
        <p:nvPicPr>
          <p:cNvPr id="31747" name="Picture 2" descr="X:\Monetary Bulletin\2010\MB 2010#4\PNG_Allt ritið\MB104-II-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63813" y="1670050"/>
            <a:ext cx="4089400" cy="474345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5123" name="Picture 3" descr="X:\Monetary Bulletin\2010\MB 2010#4\PNG_Allt ritið\MB104-I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52675" y="1341438"/>
            <a:ext cx="4511675" cy="5400675"/>
          </a:xfr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 External conditions and exports</a:t>
            </a:r>
          </a:p>
        </p:txBody>
      </p:sp>
      <p:pic>
        <p:nvPicPr>
          <p:cNvPr id="32771" name="Picture 2" descr="X:\Monetary Bulletin\2010\MB 2010#4\PNG_Allt ritið\MB104-II-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1113" y="1493838"/>
            <a:ext cx="4114800" cy="5095875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 External conditions and exports</a:t>
            </a:r>
          </a:p>
        </p:txBody>
      </p:sp>
      <p:pic>
        <p:nvPicPr>
          <p:cNvPr id="4098" name="Picture 2" descr="X:\Monetary Bulletin\2010\MB 2010#4\PNG_Allt ritið\MB104-II-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0516" y="1341438"/>
            <a:ext cx="3975993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 External conditions and exports</a:t>
            </a:r>
          </a:p>
        </p:txBody>
      </p:sp>
      <p:pic>
        <p:nvPicPr>
          <p:cNvPr id="34819" name="Picture 4" descr="X:\Monetary Bulletin\2010\MB 2010#4\PNG_Allt ritið\MB104-II-R_Mynd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16200" y="1341438"/>
            <a:ext cx="3984625" cy="5400675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35843" name="Picture 4" descr="X:\Monetary Bulletin\2010\MB 2010#4\PNG_Allt ritið\MB104-III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73363" y="1341438"/>
            <a:ext cx="3670300" cy="5400675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36867" name="Picture 2" descr="X:\Monetary Bulletin\2010\MB 2010#4\PNG_Allt ritið\MB104-III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00325" y="1862138"/>
            <a:ext cx="4016375" cy="4359275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37891" name="Picture 2" descr="X:\Monetary Bulletin\2010\MB 2010#4\PNG_Allt ritið\MB104-III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00325" y="1441450"/>
            <a:ext cx="4016375" cy="5200650"/>
          </a:xfr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38915" name="Picture 2" descr="X:\Monetary Bulletin\2010\MB 2010#4\PNG_Allt ritið\MB104-III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46363" y="1658938"/>
            <a:ext cx="3924300" cy="4765675"/>
          </a:xfr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39939" name="Picture 2" descr="X:\Monetary Bulletin\2010\MB 2010#4\PNG_Allt ritið\MB104-III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57475" y="1563688"/>
            <a:ext cx="3902075" cy="4956175"/>
          </a:xfr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40963" name="Picture 2" descr="X:\Monetary Bulletin\2010\MB 2010#4\PNG_Allt ritið\MB104-III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63825" y="1341438"/>
            <a:ext cx="3889375" cy="5400675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41987" name="Picture 2" descr="X:\Monetary Bulletin\2010\MB 2010#4\PNG_Allt ritið\MB104-III-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98725" y="1408113"/>
            <a:ext cx="4219575" cy="5267325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6147" name="Picture 2" descr="X:\Monetary Bulletin\2010\MB 2010#4\PNG_Allt ritið\MB104-I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1268413"/>
            <a:ext cx="6402387" cy="5400675"/>
          </a:xfr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43011" name="Picture 2" descr="X:\Monetary Bulletin\2010\MB 2010#4\PNG_Allt ritið\MB104-III-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57475" y="1341438"/>
            <a:ext cx="3902075" cy="5400675"/>
          </a:xfr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44035" name="Picture 2" descr="X:\Monetary Bulletin\2010\MB 2010#4\PNG_Allt ritið\MB104-III-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98725" y="2070100"/>
            <a:ext cx="4219575" cy="3943350"/>
          </a:xfr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45059" name="Picture 2" descr="X:\Monetary Bulletin\2010\MB 2010#4\PNG_Allt ritið\MB104-III-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73338" y="1893888"/>
            <a:ext cx="4070350" cy="4295775"/>
          </a:xfr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46083" name="Picture 2" descr="X:\Monetary Bulletin\2010\MB 2010#4\PNG_Allt ritið\MB104-III-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33663" y="1890713"/>
            <a:ext cx="3949700" cy="4302125"/>
          </a:xfr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47107" name="Picture 2" descr="X:\Monetary Bulletin\2010\MB 2010#4\PNG_Allt ritið\MB104-III-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08238" y="1436688"/>
            <a:ext cx="4400550" cy="5210175"/>
          </a:xfr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48131" name="Picture 2" descr="X:\Monetary Bulletin\2010\MB 2010#4\PNG_Allt ritið\MB104-III-1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63813" y="1554163"/>
            <a:ext cx="4089400" cy="4975225"/>
          </a:xfr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49155" name="Picture 2" descr="X:\Monetary Bulletin\2010\MB 2010#4\PNG_Allt ritið\MB104-III-1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20963" y="1341438"/>
            <a:ext cx="3975100" cy="5400675"/>
          </a:xfr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III Financial conditions</a:t>
            </a:r>
          </a:p>
        </p:txBody>
      </p:sp>
      <p:pic>
        <p:nvPicPr>
          <p:cNvPr id="50179" name="Picture 2" descr="X:\Monetary Bulletin\2010\MB 2010#4\PNG_Allt ritið\MB104-III-1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13025" y="1497013"/>
            <a:ext cx="3990975" cy="5089525"/>
          </a:xfr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11266" name="Picture 2" descr="X:\Monetary Bulletin\2010\MB 2010#4\PNG_Allt ritið\MB104-IV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7955" y="1341438"/>
            <a:ext cx="4061114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52227" name="Picture 2" descr="X:\Monetary Bulletin\2010\MB 2010#4\PNG_Allt ritið\MB104-IV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44750" y="1381125"/>
            <a:ext cx="4327525" cy="532130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7171" name="Picture 2" descr="X:\Monetary Bulletin\2010\MB 2010#4\PNG_Allt ritið\MB104-I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09850" y="1731963"/>
            <a:ext cx="3997325" cy="4619625"/>
          </a:xfr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53251" name="Picture 2" descr="X:\Monetary Bulletin\2010\MB 2010#4\PNG_Allt ritið\MB104-IV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16088" y="1590675"/>
            <a:ext cx="5784850" cy="4902200"/>
          </a:xfr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5122" name="Picture 2" descr="X:\Monetary Bulletin\2010\MB 2010#4\PNG_Allt ritið\MB104-IV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5071" y="1341438"/>
            <a:ext cx="3866883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6146" name="Picture 2" descr="X:\Monetary Bulletin\2010\MB 2010#4\PNG_Allt ritið\MB104-IV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4645" y="1341438"/>
            <a:ext cx="3687734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7170" name="Picture 2" descr="X:\Monetary Bulletin\2010\MB 2010#4\PNG_Allt ritið\MB104-IV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1795" y="1341438"/>
            <a:ext cx="3873435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57347" name="Picture 2" descr="X:\Monetary Bulletin\2010\MB 2010#4\PNG_Allt ritið\MB104-IV-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28850" y="1512888"/>
            <a:ext cx="4759325" cy="5057775"/>
          </a:xfr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58371" name="Picture 2" descr="X:\Monetary Bulletin\2010\MB 2010#4\PNG_Allt ritið\MB104-IV-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03500" y="1563688"/>
            <a:ext cx="4010025" cy="4956175"/>
          </a:xfr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12290" name="Picture 2" descr="X:\Monetary Bulletin\2010\MB 2010#4\PNG_Allt ritið\MB104-IV-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6382" y="1341438"/>
            <a:ext cx="4084260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60419" name="Picture 2" descr="X:\Monetary Bulletin\2010\MB 2010#4\PNG_Allt ritið\MB104-IV-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68425" y="1341438"/>
            <a:ext cx="6480175" cy="5400675"/>
          </a:xfr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61443" name="Picture 2" descr="X:\Monetary Bulletin\2010\MB 2010#4\PNG_Allt ritið\MB104-IV-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17563" y="1411288"/>
            <a:ext cx="7581900" cy="5260975"/>
          </a:xfr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62467" name="Picture 2" descr="X:\Monetary Bulletin\2010\MB 2010#4\PNG_Allt ritið\MB104-IV-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74913" y="1423988"/>
            <a:ext cx="4267200" cy="5235575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8195" name="Picture 2" descr="X:\Monetary Bulletin\2010\MB 2010#4\PNG_Allt ritið\MB104-I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63813" y="1636713"/>
            <a:ext cx="4089400" cy="4810125"/>
          </a:xfr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63491" name="Picture 2" descr="X:\Monetary Bulletin\2010\MB 2010#4\PNG_Allt ritið\MB104-IV-1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3488" y="1341438"/>
            <a:ext cx="4210050" cy="5400675"/>
          </a:xfr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64515" name="Picture 2" descr="X:\Monetary Bulletin\2010\MB 2010#4\PNG_Allt ritið\MB104-IV-1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60638" y="1360488"/>
            <a:ext cx="4095750" cy="5362575"/>
          </a:xfr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8194" name="Picture 2" descr="X:\Monetary Bulletin\2010\MB 2010#4\PNG_Allt ritið\MB104-IV-1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903" y="1631006"/>
            <a:ext cx="4035219" cy="4821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9218" name="Picture 2" descr="X:\Monetary Bulletin\2010\MB 2010#4\PNG_Allt ritið\MB104-IV-1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8841" y="1341438"/>
            <a:ext cx="4159343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13314" name="Picture 2" descr="X:\Monetary Bulletin\2010\MB 2010#4\PNG_Allt ritið\MB104-IV-1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7136" y="1341438"/>
            <a:ext cx="4082753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68611" name="Picture 2" descr="X:\Monetary Bulletin\2010\MB 2010#4\PNG_Allt ritið\MB104-IV-1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32025" y="2017713"/>
            <a:ext cx="4752975" cy="4048125"/>
          </a:xfr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14338" name="Picture 2" descr="X:\Monetary Bulletin\2010\MB 2010#4\PNG_Allt ritið\MB104-IV-1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1184" y="1560908"/>
            <a:ext cx="4254657" cy="4961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70659" name="Picture 4" descr="X:\Monetary Bulletin\2010\MB 2010#4\PNG_Allt ritið\MB104_IV_R1_M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1360488"/>
            <a:ext cx="4797425" cy="5362575"/>
          </a:xfr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10242" name="Picture 2" descr="X:\Monetary Bulletin\2010\MB 2010#4\PNG_Allt ritið\MB104_IV_R2_M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9372" y="1359757"/>
            <a:ext cx="4358280" cy="5364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72707" name="Picture 2" descr="X:\Monetary Bulletin\2010\MB 2010#4\PNG_Allt ritið\MB104_IV_R2_M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63813" y="1360488"/>
            <a:ext cx="4089400" cy="5362575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9219" name="Picture 2" descr="X:\Monetary Bulletin\2010\MB 2010#4\PNG_Allt ritið\MB104-I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74925" y="1662113"/>
            <a:ext cx="4067175" cy="4759325"/>
          </a:xfr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IV Domestic demand and production</a:t>
            </a:r>
          </a:p>
        </p:txBody>
      </p:sp>
      <p:pic>
        <p:nvPicPr>
          <p:cNvPr id="73731" name="Picture 2" descr="X:\Monetary Bulletin\2010\MB 2010#4\PNG_Allt ritið\MB104_IV_R2_M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1425" y="1341438"/>
            <a:ext cx="4194175" cy="5400675"/>
          </a:xfr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 Public sector finances</a:t>
            </a:r>
          </a:p>
        </p:txBody>
      </p:sp>
      <p:pic>
        <p:nvPicPr>
          <p:cNvPr id="74755" name="Picture 4" descr="X:\Monetary Bulletin\2010\MB 2010#4\PNG_Allt ritið\MB104-V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71738" y="1341438"/>
            <a:ext cx="4273550" cy="5400675"/>
          </a:xfr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 Public sector finances</a:t>
            </a:r>
          </a:p>
        </p:txBody>
      </p:sp>
      <p:pic>
        <p:nvPicPr>
          <p:cNvPr id="75779" name="Picture 2" descr="X:\Monetary Bulletin\2010\MB 2010#4\PNG_Allt ritið\MB104-V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63813" y="1570038"/>
            <a:ext cx="4089400" cy="4943475"/>
          </a:xfr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 Public sector finances</a:t>
            </a:r>
          </a:p>
        </p:txBody>
      </p:sp>
      <p:pic>
        <p:nvPicPr>
          <p:cNvPr id="76803" name="Picture 2" descr="X:\Monetary Bulletin\2010\MB 2010#4\PNG_Allt ritið\MB104-V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62213" y="1420813"/>
            <a:ext cx="4292600" cy="5241925"/>
          </a:xfr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 Public sector finances</a:t>
            </a:r>
          </a:p>
        </p:txBody>
      </p:sp>
      <p:pic>
        <p:nvPicPr>
          <p:cNvPr id="77827" name="Picture 2" descr="X:\Monetary Bulletin\2010\MB 2010#4\PNG_Allt ritið\MB104-V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62213" y="1404938"/>
            <a:ext cx="4292600" cy="5273675"/>
          </a:xfr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 Public sector finances</a:t>
            </a:r>
          </a:p>
        </p:txBody>
      </p:sp>
      <p:pic>
        <p:nvPicPr>
          <p:cNvPr id="78851" name="Picture 2" descr="X:\Monetary Bulletin\2010\MB 2010#4\PNG_Allt ritið\MB104-V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60638" y="1590675"/>
            <a:ext cx="4095750" cy="4902200"/>
          </a:xfr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 Public sector finances</a:t>
            </a:r>
          </a:p>
        </p:txBody>
      </p:sp>
      <p:pic>
        <p:nvPicPr>
          <p:cNvPr id="79875" name="Picture 2" descr="X:\Monetary Bulletin\2010\MB 2010#4\PNG_Allt ritið\MB104-V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03500" y="1874838"/>
            <a:ext cx="4010025" cy="4333875"/>
          </a:xfr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 Labour market and wage developments</a:t>
            </a:r>
          </a:p>
        </p:txBody>
      </p:sp>
      <p:pic>
        <p:nvPicPr>
          <p:cNvPr id="80899" name="Picture 4" descr="X:\Monetary Bulletin\2010\MB 2010#4\PNG_Allt ritið\MB104-VI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81275" y="1878013"/>
            <a:ext cx="4054475" cy="4327525"/>
          </a:xfr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 Labour market and wage developments</a:t>
            </a:r>
          </a:p>
        </p:txBody>
      </p:sp>
      <p:pic>
        <p:nvPicPr>
          <p:cNvPr id="81923" name="Picture 2" descr="X:\Monetary Bulletin\2010\MB 2010#4\PNG_Allt ritið\MB104-VI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38425" y="1341438"/>
            <a:ext cx="3940175" cy="5400675"/>
          </a:xfr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 Labour market and wage developments</a:t>
            </a:r>
          </a:p>
        </p:txBody>
      </p:sp>
      <p:pic>
        <p:nvPicPr>
          <p:cNvPr id="82947" name="Picture 2" descr="X:\Monetary Bulletin\2010\MB 2010#4\PNG_Allt ritið\MB104-VI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57450" y="1484313"/>
            <a:ext cx="4302125" cy="5114925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1026" name="Picture 2" descr="X:\Monetary Bulletin\2010\MB 2010#4\PNG_Allt ritið\MB104-I-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664" y="1762060"/>
            <a:ext cx="4065696" cy="4559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 Labour market and wage developments</a:t>
            </a:r>
          </a:p>
        </p:txBody>
      </p:sp>
      <p:pic>
        <p:nvPicPr>
          <p:cNvPr id="83971" name="Picture 2" descr="X:\Monetary Bulletin\2010\MB 2010#4\PNG_Allt ritið\MB104-VI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19413" y="1341438"/>
            <a:ext cx="3378200" cy="5400675"/>
          </a:xfr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 Labour market and wage developments</a:t>
            </a:r>
          </a:p>
        </p:txBody>
      </p:sp>
      <p:pic>
        <p:nvPicPr>
          <p:cNvPr id="84995" name="Picture 2" descr="X:\Monetary Bulletin\2010\MB 2010#4\PNG_Allt ritið\MB104-VI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49538" y="1341438"/>
            <a:ext cx="3917950" cy="5400675"/>
          </a:xfr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 Labour market and wage developments</a:t>
            </a:r>
          </a:p>
        </p:txBody>
      </p:sp>
      <p:pic>
        <p:nvPicPr>
          <p:cNvPr id="86019" name="Picture 2" descr="X:\Monetary Bulletin\2010\MB 2010#4\PNG_Allt ritið\MB104-VI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93988" y="1341438"/>
            <a:ext cx="3829050" cy="5400675"/>
          </a:xfr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 Labour market and wage developments</a:t>
            </a:r>
          </a:p>
        </p:txBody>
      </p:sp>
      <p:pic>
        <p:nvPicPr>
          <p:cNvPr id="87043" name="Picture 4" descr="X:\Monetary Bulletin\2010\MB 2010#4\PNG_Allt ritið\MB104-VI-R1_M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24125" y="1341438"/>
            <a:ext cx="4168775" cy="5400675"/>
          </a:xfr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 Labour market and wage developments</a:t>
            </a:r>
          </a:p>
        </p:txBody>
      </p:sp>
      <p:pic>
        <p:nvPicPr>
          <p:cNvPr id="88067" name="Picture 4" descr="X:\Monetary Bulletin\2010\MB 2010#4\PNG_Allt ritið\MB104-VI-R1_M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4288" y="1484313"/>
            <a:ext cx="4108450" cy="5114925"/>
          </a:xfr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 Labour market and wage developments</a:t>
            </a:r>
          </a:p>
        </p:txBody>
      </p:sp>
      <p:pic>
        <p:nvPicPr>
          <p:cNvPr id="89091" name="Picture 4" descr="X:\Monetary Bulletin\2010\MB 2010#4\PNG_Allt ritið\MB104-VI-R1_M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47950" y="1341438"/>
            <a:ext cx="3921125" cy="5400675"/>
          </a:xfr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 External conditions</a:t>
            </a:r>
          </a:p>
        </p:txBody>
      </p:sp>
      <p:pic>
        <p:nvPicPr>
          <p:cNvPr id="90115" name="Picture 4" descr="X:\Monetary Bulletin\2010\MB 2010#4\PNG_Allt ritið\MB104-VII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33650" y="1466850"/>
            <a:ext cx="4149725" cy="5149850"/>
          </a:xfr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 External conditions</a:t>
            </a:r>
          </a:p>
        </p:txBody>
      </p:sp>
      <p:pic>
        <p:nvPicPr>
          <p:cNvPr id="91139" name="Picture 2" descr="X:\Monetary Bulletin\2010\MB 2010#4\PNG_Allt ritið\MB104-VII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70163" y="1639888"/>
            <a:ext cx="4076700" cy="4803775"/>
          </a:xfr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 External conditions</a:t>
            </a:r>
          </a:p>
        </p:txBody>
      </p:sp>
      <p:pic>
        <p:nvPicPr>
          <p:cNvPr id="92163" name="Picture 2" descr="X:\Monetary Bulletin\2010\MB 2010#4\PNG_Allt ritið\MB104-VII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52613" y="1639888"/>
            <a:ext cx="5511800" cy="4803775"/>
          </a:xfr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 External conditions</a:t>
            </a:r>
          </a:p>
        </p:txBody>
      </p:sp>
      <p:pic>
        <p:nvPicPr>
          <p:cNvPr id="93187" name="Picture 2" descr="X:\Monetary Bulletin\2010\MB 2010#4\PNG_Allt ritið\MB104-VII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78125" y="1341438"/>
            <a:ext cx="3660775" cy="5400675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I </a:t>
            </a:r>
            <a:r>
              <a:rPr lang="en-US" smtClean="0"/>
              <a:t>Economic outlook and main uncertainties</a:t>
            </a:r>
            <a:endParaRPr lang="is-IS" smtClean="0"/>
          </a:p>
        </p:txBody>
      </p:sp>
      <p:pic>
        <p:nvPicPr>
          <p:cNvPr id="11267" name="Picture 2" descr="X:\Monetary Bulletin\2010\MB 2010#4\PNG_Allt ritið\MB104-I-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74925" y="1539875"/>
            <a:ext cx="4067175" cy="5003800"/>
          </a:xfrm>
          <a:noFill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 External conditions</a:t>
            </a:r>
          </a:p>
        </p:txBody>
      </p:sp>
      <p:pic>
        <p:nvPicPr>
          <p:cNvPr id="94211" name="Picture 2" descr="X:\Monetary Bulletin\2010\MB 2010#4\PNG_Allt ritið\MB104-VII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63750" y="1341438"/>
            <a:ext cx="5089525" cy="5400675"/>
          </a:xfr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VIII Price developments and</a:t>
            </a:r>
            <a:br>
              <a:rPr lang="is-IS" smtClean="0"/>
            </a:br>
            <a:r>
              <a:rPr lang="is-IS" smtClean="0"/>
              <a:t> inflation target</a:t>
            </a:r>
          </a:p>
        </p:txBody>
      </p:sp>
      <p:pic>
        <p:nvPicPr>
          <p:cNvPr id="95235" name="Picture 4" descr="X:\Monetary Bulletin\2010\MB 2010#4\PNG_Allt ritið\MB104-VIII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22575" y="1341438"/>
            <a:ext cx="3571875" cy="5400675"/>
          </a:xfrm>
          <a:noFill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VIII Price developments and</a:t>
            </a:r>
            <a:br>
              <a:rPr lang="is-IS" smtClean="0"/>
            </a:br>
            <a:r>
              <a:rPr lang="is-IS" smtClean="0"/>
              <a:t> inflation target</a:t>
            </a:r>
          </a:p>
        </p:txBody>
      </p:sp>
      <p:pic>
        <p:nvPicPr>
          <p:cNvPr id="96259" name="Picture 2" descr="X:\Monetary Bulletin\2010\MB 2010#4\PNG_Allt ritið\MB104-VIII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7150" y="1401763"/>
            <a:ext cx="4022725" cy="5280025"/>
          </a:xfr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VIII Price developments and</a:t>
            </a:r>
            <a:br>
              <a:rPr lang="is-IS" smtClean="0"/>
            </a:br>
            <a:r>
              <a:rPr lang="is-IS" smtClean="0"/>
              <a:t> inflation target</a:t>
            </a:r>
          </a:p>
        </p:txBody>
      </p:sp>
      <p:pic>
        <p:nvPicPr>
          <p:cNvPr id="97283" name="Picture 2" descr="X:\Monetary Bulletin\2010\MB 2010#4\PNG_Allt ritið\MB104-VIII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36838" y="1341438"/>
            <a:ext cx="3943350" cy="5400675"/>
          </a:xfrm>
          <a:noFill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VIII Price developments and</a:t>
            </a:r>
            <a:br>
              <a:rPr lang="is-IS" smtClean="0"/>
            </a:br>
            <a:r>
              <a:rPr lang="is-IS" smtClean="0"/>
              <a:t> inflation target</a:t>
            </a:r>
          </a:p>
        </p:txBody>
      </p:sp>
      <p:pic>
        <p:nvPicPr>
          <p:cNvPr id="98307" name="Picture 2" descr="X:\Monetary Bulletin\2010\MB 2010#4\PNG_Allt ritið\MB104-VIII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74925" y="1427163"/>
            <a:ext cx="4067175" cy="5229225"/>
          </a:xfrm>
          <a:noFill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VIII Price developments and</a:t>
            </a:r>
            <a:br>
              <a:rPr lang="is-IS" smtClean="0"/>
            </a:br>
            <a:r>
              <a:rPr lang="is-IS" smtClean="0"/>
              <a:t> inflation target</a:t>
            </a:r>
          </a:p>
        </p:txBody>
      </p:sp>
      <p:pic>
        <p:nvPicPr>
          <p:cNvPr id="99331" name="Picture 2" descr="X:\Monetary Bulletin\2010\MB 2010#4\PNG_Allt ritið\MB104-VIII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0025" y="1341438"/>
            <a:ext cx="3736975" cy="5400675"/>
          </a:xfrm>
          <a:noFill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VIII Price developments and</a:t>
            </a:r>
            <a:br>
              <a:rPr lang="is-IS" smtClean="0"/>
            </a:br>
            <a:r>
              <a:rPr lang="is-IS" smtClean="0"/>
              <a:t> inflation target</a:t>
            </a:r>
          </a:p>
        </p:txBody>
      </p:sp>
      <p:pic>
        <p:nvPicPr>
          <p:cNvPr id="100355" name="Picture 2" descr="X:\Monetary Bulletin\2010\MB 2010#4\PNG_Allt ritið\MB104-VIII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06675" y="1612900"/>
            <a:ext cx="4003675" cy="4857750"/>
          </a:xfrm>
          <a:noFill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VIII Price developments and</a:t>
            </a:r>
            <a:br>
              <a:rPr lang="is-IS" smtClean="0"/>
            </a:br>
            <a:r>
              <a:rPr lang="is-IS" smtClean="0"/>
              <a:t> inflation target</a:t>
            </a:r>
          </a:p>
        </p:txBody>
      </p:sp>
      <p:pic>
        <p:nvPicPr>
          <p:cNvPr id="101379" name="Picture 2" descr="X:\Monetary Bulletin\2010\MB 2010#4\PNG_Allt ritið\MB104-VIII-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82888" y="1341438"/>
            <a:ext cx="3651250" cy="5400675"/>
          </a:xfrm>
          <a:noFill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VIII Price developments and</a:t>
            </a:r>
            <a:br>
              <a:rPr lang="is-IS" smtClean="0"/>
            </a:br>
            <a:r>
              <a:rPr lang="is-IS" smtClean="0"/>
              <a:t> inflation target</a:t>
            </a:r>
          </a:p>
        </p:txBody>
      </p:sp>
      <p:pic>
        <p:nvPicPr>
          <p:cNvPr id="102403" name="Picture 2" descr="X:\Monetary Bulletin\2010\MB 2010#4\PNG_Allt ritið\MB104-VIII-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25750" y="1341438"/>
            <a:ext cx="3565525" cy="5400675"/>
          </a:xfrm>
          <a:noFill/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VIII Price developments and</a:t>
            </a:r>
            <a:br>
              <a:rPr lang="is-IS" smtClean="0"/>
            </a:br>
            <a:r>
              <a:rPr lang="is-IS" smtClean="0"/>
              <a:t> inflation target</a:t>
            </a:r>
          </a:p>
        </p:txBody>
      </p:sp>
      <p:pic>
        <p:nvPicPr>
          <p:cNvPr id="103427" name="Picture 2" descr="X:\Monetary Bulletin\2010\MB 2010#4\PNG_Allt ritið\MB104-VIII-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11463" y="1341438"/>
            <a:ext cx="3594100" cy="5400675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17545</TotalTime>
  <Words>483</Words>
  <Application>Microsoft Office PowerPoint</Application>
  <PresentationFormat>On-screen Show (4:3)</PresentationFormat>
  <Paragraphs>103</Paragraphs>
  <Slides>101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4" baseType="lpstr">
      <vt:lpstr>Arial</vt:lpstr>
      <vt:lpstr>Calibri</vt:lpstr>
      <vt:lpstr>Default Design</vt:lpstr>
      <vt:lpstr>Monetary Bulletin 2010/4 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 Economic outlook and main uncertainties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V Public sector finances</vt:lpstr>
      <vt:lpstr>V Public sector finances</vt:lpstr>
      <vt:lpstr>V Public sector finances</vt:lpstr>
      <vt:lpstr>V Public sector finances</vt:lpstr>
      <vt:lpstr>V Public sector finances</vt:lpstr>
      <vt:lpstr>V Public sector finances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VII External conditions</vt:lpstr>
      <vt:lpstr>VII External conditions</vt:lpstr>
      <vt:lpstr>VII External conditions</vt:lpstr>
      <vt:lpstr>VII External conditions</vt:lpstr>
      <vt:lpstr>VII External conditions</vt:lpstr>
      <vt:lpstr>VIII Price developments and  inflation target</vt:lpstr>
      <vt:lpstr>VIII Price developments and  inflation target</vt:lpstr>
      <vt:lpstr>VIII Price developments and  inflation target</vt:lpstr>
      <vt:lpstr>VIII Price developments and  inflation target</vt:lpstr>
      <vt:lpstr>VIII Price developments and  inflation target</vt:lpstr>
      <vt:lpstr>VIII Price developments and  inflation target</vt:lpstr>
      <vt:lpstr>VIII Price developments and  inflation target</vt:lpstr>
      <vt:lpstr>VIII Price developments and  inflation target</vt:lpstr>
      <vt:lpstr>VIII Price developments and  inflation target</vt:lpstr>
      <vt:lpstr>VIII Price developments and  inflation target</vt:lpstr>
      <vt:lpstr>VIII Price developments and  inflation target</vt:lpstr>
    </vt:vector>
  </TitlesOfParts>
  <Company>Seðlabanki Íslands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Þórarinn Gunnar Pétursson</dc:creator>
  <cp:lastModifiedBy>SÍ Sara Rós Alfreðsdóttir</cp:lastModifiedBy>
  <cp:revision>907</cp:revision>
  <dcterms:created xsi:type="dcterms:W3CDTF">2006-03-23T10:35:51Z</dcterms:created>
  <dcterms:modified xsi:type="dcterms:W3CDTF">2019-07-03T09:27:23Z</dcterms:modified>
</cp:coreProperties>
</file>