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1" r:id="rId2"/>
    <p:sldId id="353" r:id="rId3"/>
    <p:sldId id="594" r:id="rId4"/>
    <p:sldId id="595" r:id="rId5"/>
    <p:sldId id="596" r:id="rId6"/>
    <p:sldId id="597" r:id="rId7"/>
    <p:sldId id="598" r:id="rId8"/>
    <p:sldId id="599" r:id="rId9"/>
    <p:sldId id="600" r:id="rId10"/>
    <p:sldId id="601" r:id="rId11"/>
    <p:sldId id="602" r:id="rId12"/>
    <p:sldId id="603" r:id="rId13"/>
    <p:sldId id="604" r:id="rId14"/>
    <p:sldId id="605" r:id="rId15"/>
    <p:sldId id="606" r:id="rId16"/>
    <p:sldId id="678" r:id="rId17"/>
    <p:sldId id="679" r:id="rId18"/>
    <p:sldId id="354" r:id="rId19"/>
    <p:sldId id="631" r:id="rId20"/>
    <p:sldId id="632" r:id="rId21"/>
    <p:sldId id="633" r:id="rId22"/>
    <p:sldId id="634" r:id="rId23"/>
    <p:sldId id="635" r:id="rId24"/>
    <p:sldId id="636" r:id="rId25"/>
    <p:sldId id="637" r:id="rId26"/>
    <p:sldId id="638" r:id="rId27"/>
    <p:sldId id="639" r:id="rId28"/>
    <p:sldId id="640" r:id="rId29"/>
    <p:sldId id="355" r:id="rId30"/>
    <p:sldId id="607" r:id="rId31"/>
    <p:sldId id="608" r:id="rId32"/>
    <p:sldId id="609" r:id="rId33"/>
    <p:sldId id="610" r:id="rId34"/>
    <p:sldId id="611" r:id="rId35"/>
    <p:sldId id="612" r:id="rId36"/>
    <p:sldId id="613" r:id="rId37"/>
    <p:sldId id="614" r:id="rId38"/>
    <p:sldId id="615" r:id="rId39"/>
    <p:sldId id="616" r:id="rId40"/>
    <p:sldId id="617" r:id="rId41"/>
    <p:sldId id="618" r:id="rId42"/>
    <p:sldId id="619" r:id="rId43"/>
    <p:sldId id="641" r:id="rId44"/>
    <p:sldId id="643" r:id="rId45"/>
    <p:sldId id="644" r:id="rId46"/>
    <p:sldId id="642" r:id="rId47"/>
    <p:sldId id="356" r:id="rId48"/>
    <p:sldId id="645" r:id="rId49"/>
    <p:sldId id="646" r:id="rId50"/>
    <p:sldId id="647" r:id="rId51"/>
    <p:sldId id="648" r:id="rId52"/>
    <p:sldId id="649" r:id="rId53"/>
    <p:sldId id="650" r:id="rId54"/>
    <p:sldId id="651" r:id="rId55"/>
    <p:sldId id="357" r:id="rId56"/>
    <p:sldId id="652" r:id="rId57"/>
    <p:sldId id="653" r:id="rId58"/>
    <p:sldId id="654" r:id="rId59"/>
    <p:sldId id="655" r:id="rId60"/>
    <p:sldId id="656" r:id="rId61"/>
    <p:sldId id="657" r:id="rId62"/>
    <p:sldId id="658" r:id="rId63"/>
    <p:sldId id="358" r:id="rId64"/>
    <p:sldId id="471" r:id="rId65"/>
    <p:sldId id="472" r:id="rId66"/>
    <p:sldId id="473" r:id="rId67"/>
    <p:sldId id="474" r:id="rId68"/>
    <p:sldId id="359" r:id="rId69"/>
    <p:sldId id="659" r:id="rId70"/>
    <p:sldId id="660" r:id="rId71"/>
    <p:sldId id="661" r:id="rId72"/>
    <p:sldId id="662" r:id="rId73"/>
    <p:sldId id="663" r:id="rId74"/>
    <p:sldId id="664" r:id="rId75"/>
    <p:sldId id="665" r:id="rId76"/>
    <p:sldId id="360" r:id="rId77"/>
    <p:sldId id="666" r:id="rId78"/>
    <p:sldId id="667" r:id="rId79"/>
    <p:sldId id="668" r:id="rId80"/>
    <p:sldId id="669" r:id="rId81"/>
    <p:sldId id="361" r:id="rId82"/>
    <p:sldId id="670" r:id="rId83"/>
    <p:sldId id="671" r:id="rId84"/>
    <p:sldId id="672" r:id="rId85"/>
    <p:sldId id="673" r:id="rId86"/>
    <p:sldId id="674" r:id="rId87"/>
    <p:sldId id="675" r:id="rId88"/>
    <p:sldId id="676" r:id="rId89"/>
    <p:sldId id="677" r:id="rId90"/>
    <p:sldId id="680" r:id="rId91"/>
    <p:sldId id="681" r:id="rId92"/>
    <p:sldId id="682" r:id="rId93"/>
    <p:sldId id="683" r:id="rId94"/>
  </p:sldIdLst>
  <p:sldSz cx="12192000" cy="6858000"/>
  <p:notesSz cx="6858000" cy="9144000"/>
  <p:photoAlbum layout="1pic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388" y="1955842"/>
            <a:ext cx="10275522" cy="2629357"/>
          </a:xfrm>
        </p:spPr>
        <p:txBody>
          <a:bodyPr anchor="ctr" anchorCtr="0">
            <a:normAutofit/>
          </a:bodyPr>
          <a:lstStyle>
            <a:lvl1pPr algn="l">
              <a:defRPr lang="en-US" sz="5000" kern="1200" dirty="0" smtClean="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388" y="4921040"/>
            <a:ext cx="10275522" cy="1655762"/>
          </a:xfrm>
        </p:spPr>
        <p:txBody>
          <a:bodyPr>
            <a:normAutofit/>
          </a:bodyPr>
          <a:lstStyle>
            <a:lvl1pPr marL="0" indent="0" algn="l">
              <a:buNone/>
              <a:defRPr lang="is-IS" sz="3200" kern="1200" dirty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s-IS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79388" y="4696366"/>
            <a:ext cx="10275522" cy="7697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pic>
        <p:nvPicPr>
          <p:cNvPr id="9" name="Picture 8" descr="SEDLOGR"/>
          <p:cNvPicPr>
            <a:picLocks noChangeAspect="1" noChangeArrowheads="1"/>
          </p:cNvPicPr>
          <p:nvPr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 dirty="0">
                <a:solidFill>
                  <a:schemeClr val="bg1"/>
                </a:solidFill>
                <a:latin typeface="+mj-lt"/>
              </a:rPr>
              <a:t>Seðlabanki Íslands</a:t>
            </a:r>
          </a:p>
        </p:txBody>
      </p:sp>
    </p:spTree>
    <p:extLst>
      <p:ext uri="{BB962C8B-B14F-4D97-AF65-F5344CB8AC3E}">
        <p14:creationId xmlns:p14="http://schemas.microsoft.com/office/powerpoint/2010/main" val="458479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1.12.2020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68145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1.12.2020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16337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extagl_fyris 1 lína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612900" y="911429"/>
            <a:ext cx="10972800" cy="974700"/>
          </a:xfrm>
        </p:spPr>
        <p:txBody>
          <a:bodyPr>
            <a:noAutofit/>
          </a:bodyPr>
          <a:lstStyle>
            <a:lvl1pPr marL="216000" indent="-216000">
              <a:buClr>
                <a:srgbClr val="004562"/>
              </a:buClr>
              <a:buFont typeface="Arial" charset="0"/>
              <a:buChar char="•"/>
              <a:tabLst/>
              <a:defRPr sz="1650"/>
            </a:lvl1pPr>
            <a:lvl2pPr marL="556200" indent="-213300">
              <a:buClr>
                <a:srgbClr val="004562"/>
              </a:buClr>
              <a:buFont typeface="Arial" charset="0"/>
              <a:buChar char="•"/>
              <a:tabLst/>
              <a:defRPr sz="1650"/>
            </a:lvl2pPr>
            <a:lvl3pPr marL="900113" indent="-214313">
              <a:buClr>
                <a:srgbClr val="004562"/>
              </a:buClr>
              <a:buFont typeface="Arial" charset="0"/>
              <a:buChar char="•"/>
              <a:defRPr sz="1650"/>
            </a:lvl3pPr>
            <a:lvl4pPr marL="1243013" indent="-214313">
              <a:buClr>
                <a:srgbClr val="004562"/>
              </a:buClr>
              <a:buFont typeface="Arial" charset="0"/>
              <a:buChar char="•"/>
              <a:defRPr sz="1650"/>
            </a:lvl4pPr>
            <a:lvl5pPr marL="1585913" indent="-214313">
              <a:buClr>
                <a:srgbClr val="004562"/>
              </a:buClr>
              <a:buFont typeface="Arial" charset="0"/>
              <a:buChar char="•"/>
              <a:defRPr sz="1650"/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/>
          </p:nvPr>
        </p:nvSpPr>
        <p:spPr>
          <a:xfrm>
            <a:off x="612900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6218635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/>
        </p:nvSpPr>
        <p:spPr>
          <a:xfrm>
            <a:off x="10452944" y="6723811"/>
            <a:ext cx="1739265" cy="134303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5"/>
          <p:cNvSpPr/>
          <p:nvPr/>
        </p:nvSpPr>
        <p:spPr>
          <a:xfrm>
            <a:off x="0" y="0"/>
            <a:ext cx="618649" cy="136208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6"/>
          <p:cNvSpPr/>
          <p:nvPr/>
        </p:nvSpPr>
        <p:spPr>
          <a:xfrm>
            <a:off x="0" y="6723811"/>
            <a:ext cx="618649" cy="134303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7"/>
          <p:cNvSpPr/>
          <p:nvPr/>
        </p:nvSpPr>
        <p:spPr>
          <a:xfrm>
            <a:off x="10452944" y="0"/>
            <a:ext cx="1739265" cy="802005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396" y="127063"/>
            <a:ext cx="542925" cy="552450"/>
          </a:xfrm>
          <a:prstGeom prst="rect">
            <a:avLst/>
          </a:prstGeom>
        </p:spPr>
      </p:pic>
      <p:sp>
        <p:nvSpPr>
          <p:cNvPr id="18" name="bk object 16"/>
          <p:cNvSpPr/>
          <p:nvPr/>
        </p:nvSpPr>
        <p:spPr>
          <a:xfrm>
            <a:off x="618515" y="0"/>
            <a:ext cx="9834563" cy="136208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bk object 17"/>
          <p:cNvSpPr/>
          <p:nvPr/>
        </p:nvSpPr>
        <p:spPr>
          <a:xfrm>
            <a:off x="618515" y="6723811"/>
            <a:ext cx="9834563" cy="134303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23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25CFF-6C03-427C-9D0F-201C32047C2B}" type="datetimeFigureOut">
              <a:rPr lang="is-IS" smtClean="0"/>
              <a:t>1.12.2020</a:t>
            </a:fld>
            <a:endParaRPr lang="is-IS"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  <p:sp>
        <p:nvSpPr>
          <p:cNvPr id="22" name="Holder 2"/>
          <p:cNvSpPr>
            <a:spLocks noGrp="1"/>
          </p:cNvSpPr>
          <p:nvPr>
            <p:ph type="ctrTitle"/>
          </p:nvPr>
        </p:nvSpPr>
        <p:spPr>
          <a:xfrm>
            <a:off x="613519" y="410113"/>
            <a:ext cx="9692531" cy="49834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97609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4" pos="5216">
          <p15:clr>
            <a:srgbClr val="FBAE40"/>
          </p15:clr>
        </p15:guide>
        <p15:guide id="5" pos="5024">
          <p15:clr>
            <a:srgbClr val="FBAE40"/>
          </p15:clr>
        </p15:guide>
        <p15:guide id="6" pos="972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>
            <a:fillRect/>
          </a:stretch>
        </p:blipFill>
        <p:spPr>
          <a:xfrm>
            <a:off x="0" y="987029"/>
            <a:ext cx="9868376" cy="4882456"/>
          </a:xfrm>
          <a:prstGeom prst="rect">
            <a:avLst/>
          </a:prstGeom>
        </p:spPr>
      </p:pic>
      <p:sp>
        <p:nvSpPr>
          <p:cNvPr id="16" name="object 10"/>
          <p:cNvSpPr/>
          <p:nvPr/>
        </p:nvSpPr>
        <p:spPr>
          <a:xfrm>
            <a:off x="9868795" y="-1"/>
            <a:ext cx="2323624" cy="6858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sp>
        <p:nvSpPr>
          <p:cNvPr id="18" name="object 12"/>
          <p:cNvSpPr/>
          <p:nvPr/>
        </p:nvSpPr>
        <p:spPr>
          <a:xfrm>
            <a:off x="9868795" y="987447"/>
            <a:ext cx="2323205" cy="4882038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5" y="2807345"/>
            <a:ext cx="1209675" cy="1238250"/>
          </a:xfrm>
          <a:prstGeom prst="rect">
            <a:avLst/>
          </a:prstGeom>
        </p:spPr>
      </p:pic>
      <p:sp>
        <p:nvSpPr>
          <p:cNvPr id="25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26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25CFF-6C03-427C-9D0F-201C32047C2B}" type="datetimeFigureOut">
              <a:rPr lang="is-IS" smtClean="0"/>
              <a:t>1.12.2020</a:t>
            </a:fld>
            <a:endParaRPr lang="is-IS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65" y="345400"/>
            <a:ext cx="4322345" cy="342900"/>
          </a:xfrm>
          <a:prstGeom prst="rect">
            <a:avLst/>
          </a:prstGeom>
        </p:spPr>
      </p:pic>
      <p:sp>
        <p:nvSpPr>
          <p:cNvPr id="35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238250" y="596297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238250" y="624902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5713422" y="596297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5713422" y="624902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230999" y="2849752"/>
            <a:ext cx="8179702" cy="772716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4500" spc="-1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238250" y="3622468"/>
            <a:ext cx="8172450" cy="758242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57214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Milliglæra-bl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/>
        </p:nvSpPr>
        <p:spPr>
          <a:xfrm>
            <a:off x="9868795" y="-1"/>
            <a:ext cx="2323624" cy="6858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2"/>
          <p:cNvSpPr/>
          <p:nvPr/>
        </p:nvSpPr>
        <p:spPr>
          <a:xfrm>
            <a:off x="0" y="987981"/>
            <a:ext cx="12192000" cy="4882038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230999" y="2849752"/>
            <a:ext cx="8179702" cy="772716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4500" spc="-1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238250" y="3622468"/>
            <a:ext cx="8172450" cy="758242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257" y="144429"/>
            <a:ext cx="714375" cy="7239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25CFF-6C03-427C-9D0F-201C32047C2B}" type="datetimeFigureOut">
              <a:rPr lang="is-IS" smtClean="0"/>
              <a:t>1.12.2020</a:t>
            </a:fld>
            <a:endParaRPr lang="is-I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9019134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10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61771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0304"/>
          </a:xfrm>
        </p:spPr>
        <p:txBody>
          <a:bodyPr/>
          <a:lstStyle>
            <a:lvl1pPr>
              <a:defRPr lang="en-US" sz="32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7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287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45587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8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2220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1.12.2020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31026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1.12.2020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53911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1.12.2020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4314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1.12.2020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9979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1.12.2020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20313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1.12.2020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97451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25CFF-6C03-427C-9D0F-201C32047C2B}" type="datetimeFigureOut">
              <a:rPr lang="is-IS" smtClean="0"/>
              <a:t>1.12.2020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0353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err="1" smtClean="0"/>
              <a:t>Monetary</a:t>
            </a:r>
            <a:r>
              <a:rPr lang="is-IS" dirty="0" smtClean="0"/>
              <a:t> Bulletin 2020/4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is-IS" dirty="0" err="1" smtClean="0"/>
              <a:t>Charts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25999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692" y="798570"/>
            <a:ext cx="4102616" cy="526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7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863" y="661410"/>
            <a:ext cx="4398273" cy="553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3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619" y="795522"/>
            <a:ext cx="4492761" cy="526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27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604" y="1161283"/>
            <a:ext cx="3986792" cy="45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264" y="871723"/>
            <a:ext cx="4093472" cy="511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815" y="477006"/>
            <a:ext cx="4404369" cy="590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7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264" y="1028695"/>
            <a:ext cx="4093472" cy="48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6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80" y="1345688"/>
            <a:ext cx="3989840" cy="416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2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30998" y="2849752"/>
            <a:ext cx="9261967" cy="772716"/>
          </a:xfrm>
        </p:spPr>
        <p:txBody>
          <a:bodyPr>
            <a:normAutofit fontScale="85000" lnSpcReduction="10000"/>
          </a:bodyPr>
          <a:lstStyle/>
          <a:p>
            <a:r>
              <a:rPr lang="is-IS" dirty="0" smtClean="0"/>
              <a:t>II </a:t>
            </a:r>
            <a:r>
              <a:rPr lang="is-IS" dirty="0" err="1" smtClean="0"/>
              <a:t>Monetary</a:t>
            </a:r>
            <a:r>
              <a:rPr lang="is-IS" dirty="0" smtClean="0"/>
              <a:t> </a:t>
            </a:r>
            <a:r>
              <a:rPr lang="is-IS" dirty="0" err="1" smtClean="0"/>
              <a:t>policy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domestic</a:t>
            </a:r>
            <a:r>
              <a:rPr lang="is-IS" dirty="0" smtClean="0"/>
              <a:t> </a:t>
            </a:r>
            <a:r>
              <a:rPr lang="is-IS" dirty="0" err="1" smtClean="0"/>
              <a:t>financial</a:t>
            </a:r>
            <a:r>
              <a:rPr lang="is-IS" dirty="0" smtClean="0"/>
              <a:t> markets</a:t>
            </a:r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189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80" y="1261867"/>
            <a:ext cx="3913640" cy="433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5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30998" y="2849752"/>
            <a:ext cx="9261967" cy="772716"/>
          </a:xfrm>
        </p:spPr>
        <p:txBody>
          <a:bodyPr>
            <a:normAutofit/>
          </a:bodyPr>
          <a:lstStyle/>
          <a:p>
            <a:r>
              <a:rPr lang="is-IS" dirty="0" smtClean="0"/>
              <a:t>I </a:t>
            </a:r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global</a:t>
            </a:r>
            <a:r>
              <a:rPr lang="is-IS" dirty="0" smtClean="0"/>
              <a:t> </a:t>
            </a:r>
            <a:r>
              <a:rPr lang="is-IS" dirty="0" err="1" smtClean="0"/>
              <a:t>economy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terms</a:t>
            </a:r>
            <a:r>
              <a:rPr lang="is-IS" dirty="0" smtClean="0"/>
              <a:t> of </a:t>
            </a:r>
            <a:r>
              <a:rPr lang="is-IS" dirty="0" err="1" smtClean="0"/>
              <a:t>trade</a:t>
            </a:r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32260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936" y="899155"/>
            <a:ext cx="4008128" cy="505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7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548" y="1354832"/>
            <a:ext cx="4120904" cy="414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7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243" y="992119"/>
            <a:ext cx="4413513" cy="487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7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504" y="541014"/>
            <a:ext cx="4062992" cy="577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2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456" y="918967"/>
            <a:ext cx="4069088" cy="502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65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696" y="780282"/>
            <a:ext cx="4038608" cy="529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9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151" y="1001263"/>
            <a:ext cx="4361697" cy="485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1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19" y="734562"/>
            <a:ext cx="4187961" cy="538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6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971" y="566922"/>
            <a:ext cx="4194057" cy="572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30998" y="2849752"/>
            <a:ext cx="9261967" cy="772716"/>
          </a:xfrm>
        </p:spPr>
        <p:txBody>
          <a:bodyPr>
            <a:normAutofit/>
          </a:bodyPr>
          <a:lstStyle/>
          <a:p>
            <a:r>
              <a:rPr lang="is-IS" dirty="0" smtClean="0"/>
              <a:t>III </a:t>
            </a:r>
            <a:r>
              <a:rPr lang="is-IS" dirty="0" err="1" smtClean="0"/>
              <a:t>Demand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GDP </a:t>
            </a:r>
            <a:r>
              <a:rPr lang="is-IS" dirty="0" err="1" smtClean="0"/>
              <a:t>growth</a:t>
            </a:r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73399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456" y="931159"/>
            <a:ext cx="4069088" cy="499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2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552" y="1261867"/>
            <a:ext cx="4056896" cy="433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5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587" y="865627"/>
            <a:ext cx="4242825" cy="512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0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884" y="1405124"/>
            <a:ext cx="4078232" cy="404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8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976" y="934207"/>
            <a:ext cx="4130048" cy="498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56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327" y="609594"/>
            <a:ext cx="4593345" cy="563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9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967" y="1078987"/>
            <a:ext cx="4258065" cy="470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7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771" y="726942"/>
            <a:ext cx="4346457" cy="540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827" y="705606"/>
            <a:ext cx="4212345" cy="544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9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072" y="1223767"/>
            <a:ext cx="4117856" cy="441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3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740" y="1142995"/>
            <a:ext cx="4096520" cy="45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1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00" y="1132327"/>
            <a:ext cx="4127000" cy="459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7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351" y="1249675"/>
            <a:ext cx="4209297" cy="435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9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116" y="633978"/>
            <a:ext cx="4175768" cy="55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0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264" y="1004311"/>
            <a:ext cx="4093472" cy="484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69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88" y="1325875"/>
            <a:ext cx="4090424" cy="420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1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408" y="816858"/>
            <a:ext cx="4075184" cy="522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1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308" y="839718"/>
            <a:ext cx="4151384" cy="517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7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967" y="783330"/>
            <a:ext cx="4258065" cy="529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30998" y="2849752"/>
            <a:ext cx="9261967" cy="772716"/>
          </a:xfrm>
        </p:spPr>
        <p:txBody>
          <a:bodyPr>
            <a:normAutofit/>
          </a:bodyPr>
          <a:lstStyle/>
          <a:p>
            <a:r>
              <a:rPr lang="is-IS" dirty="0" smtClean="0"/>
              <a:t>IV </a:t>
            </a:r>
            <a:r>
              <a:rPr lang="is-IS" dirty="0" err="1" smtClean="0"/>
              <a:t>Labour</a:t>
            </a:r>
            <a:r>
              <a:rPr lang="is-IS" dirty="0" smtClean="0"/>
              <a:t> market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factor</a:t>
            </a:r>
            <a:r>
              <a:rPr lang="is-IS" dirty="0" smtClean="0"/>
              <a:t> </a:t>
            </a:r>
            <a:r>
              <a:rPr lang="is-IS" dirty="0" err="1" smtClean="0"/>
              <a:t>utilisation</a:t>
            </a:r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08382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591" y="391662"/>
            <a:ext cx="4178817" cy="607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51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827" y="1248151"/>
            <a:ext cx="4212345" cy="436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27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220" y="502914"/>
            <a:ext cx="4035560" cy="585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8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452" y="870199"/>
            <a:ext cx="4133096" cy="511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1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819" y="364230"/>
            <a:ext cx="4340361" cy="612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74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976" y="909823"/>
            <a:ext cx="4130048" cy="50383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976" y="909823"/>
            <a:ext cx="4130048" cy="503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2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888" y="1098799"/>
            <a:ext cx="4014224" cy="466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3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731" y="1037839"/>
            <a:ext cx="4224537" cy="478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6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30998" y="2849752"/>
            <a:ext cx="9261967" cy="772716"/>
          </a:xfrm>
        </p:spPr>
        <p:txBody>
          <a:bodyPr>
            <a:normAutofit/>
          </a:bodyPr>
          <a:lstStyle/>
          <a:p>
            <a:r>
              <a:rPr lang="is-IS" dirty="0" smtClean="0"/>
              <a:t>V </a:t>
            </a:r>
            <a:r>
              <a:rPr lang="is-IS" dirty="0" err="1" smtClean="0"/>
              <a:t>Inflation</a:t>
            </a:r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65339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836" y="1083559"/>
            <a:ext cx="4084328" cy="469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43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88" y="678174"/>
            <a:ext cx="4090424" cy="550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456" y="652266"/>
            <a:ext cx="4069088" cy="555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4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443" y="775710"/>
            <a:ext cx="4261113" cy="530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7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867" y="1208527"/>
            <a:ext cx="4334265" cy="444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6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763" y="681222"/>
            <a:ext cx="4474473" cy="54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5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779" y="653790"/>
            <a:ext cx="4218441" cy="555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4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032" y="1043935"/>
            <a:ext cx="3995936" cy="477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57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30998" y="2849752"/>
            <a:ext cx="9261967" cy="772716"/>
          </a:xfrm>
        </p:spPr>
        <p:txBody>
          <a:bodyPr>
            <a:normAutofit fontScale="85000" lnSpcReduction="10000"/>
          </a:bodyPr>
          <a:lstStyle/>
          <a:p>
            <a:r>
              <a:rPr lang="is-IS" dirty="0" smtClean="0"/>
              <a:t>Box 1 </a:t>
            </a:r>
            <a:r>
              <a:rPr lang="is-IS" dirty="0" err="1"/>
              <a:t>Alternative</a:t>
            </a:r>
            <a:r>
              <a:rPr lang="is-IS" dirty="0"/>
              <a:t> </a:t>
            </a:r>
            <a:r>
              <a:rPr lang="is-IS" dirty="0" err="1"/>
              <a:t>scenarios</a:t>
            </a:r>
            <a:r>
              <a:rPr lang="is-IS" dirty="0"/>
              <a:t> </a:t>
            </a:r>
            <a:r>
              <a:rPr lang="is-IS" dirty="0" err="1"/>
              <a:t>and</a:t>
            </a:r>
            <a:r>
              <a:rPr lang="is-IS" dirty="0"/>
              <a:t> </a:t>
            </a:r>
            <a:r>
              <a:rPr lang="is-IS" dirty="0" err="1"/>
              <a:t>uncertainties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10843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138" y="725418"/>
            <a:ext cx="5315723" cy="540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45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120" y="1475228"/>
            <a:ext cx="3349759" cy="39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53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971" y="548634"/>
            <a:ext cx="419405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9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172" y="1097275"/>
            <a:ext cx="4041656" cy="466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1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30998" y="2849752"/>
            <a:ext cx="9261967" cy="772716"/>
          </a:xfrm>
        </p:spPr>
        <p:txBody>
          <a:bodyPr>
            <a:normAutofit fontScale="77500" lnSpcReduction="20000"/>
          </a:bodyPr>
          <a:lstStyle/>
          <a:p>
            <a:r>
              <a:rPr lang="is-IS" dirty="0" smtClean="0"/>
              <a:t>Box 2 </a:t>
            </a:r>
            <a:r>
              <a:rPr lang="en-US" dirty="0"/>
              <a:t>COVID-19, inflation, and household consumption patterns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13541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95" y="950971"/>
            <a:ext cx="4267209" cy="495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8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548" y="1126231"/>
            <a:ext cx="4120904" cy="460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3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084" y="1132327"/>
            <a:ext cx="3925832" cy="459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70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775" y="694938"/>
            <a:ext cx="4282449" cy="546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3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79" y="821430"/>
            <a:ext cx="4370841" cy="521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3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491" y="1021075"/>
            <a:ext cx="4255017" cy="481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62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23" y="786378"/>
            <a:ext cx="4200153" cy="528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7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216" y="446526"/>
            <a:ext cx="4099568" cy="596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5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30998" y="2849752"/>
            <a:ext cx="9261967" cy="772716"/>
          </a:xfrm>
        </p:spPr>
        <p:txBody>
          <a:bodyPr>
            <a:normAutofit/>
          </a:bodyPr>
          <a:lstStyle/>
          <a:p>
            <a:r>
              <a:rPr lang="en-US" dirty="0"/>
              <a:t>Box 3 </a:t>
            </a:r>
            <a:r>
              <a:rPr lang="en-US" dirty="0" smtClean="0"/>
              <a:t>Fiscal budget proposal for 2021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96124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568" y="1203955"/>
            <a:ext cx="3800864" cy="445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4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568" y="1272535"/>
            <a:ext cx="3800864" cy="431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62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792" y="768090"/>
            <a:ext cx="4026416" cy="532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7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124" y="1246627"/>
            <a:ext cx="4047752" cy="436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19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840" y="1179571"/>
            <a:ext cx="4020320" cy="449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2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30998" y="2849752"/>
            <a:ext cx="9261967" cy="77271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Box 4 The Central Bank's macroeconomic </a:t>
            </a:r>
            <a:r>
              <a:rPr lang="en-US" dirty="0" smtClean="0"/>
              <a:t>forecasts </a:t>
            </a:r>
            <a:r>
              <a:rPr lang="en-US" dirty="0"/>
              <a:t>for 2019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63043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063" y="1304539"/>
            <a:ext cx="4245873" cy="424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5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976" y="1394456"/>
            <a:ext cx="4130048" cy="406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3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547" y="1176523"/>
            <a:ext cx="8628906" cy="450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8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880" y="922015"/>
            <a:ext cx="4142240" cy="501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3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072" y="1024123"/>
            <a:ext cx="4117856" cy="480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4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675" y="1463036"/>
            <a:ext cx="4358649" cy="393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499" y="1391408"/>
            <a:ext cx="8635002" cy="407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3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56" y="626358"/>
            <a:ext cx="4145288" cy="560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260" y="925063"/>
            <a:ext cx="4157480" cy="500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1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30998" y="2849752"/>
            <a:ext cx="9261967" cy="77271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Appendix 1 Snapshots of domestic and </a:t>
            </a:r>
            <a:r>
              <a:rPr lang="en-US" dirty="0" smtClean="0"/>
              <a:t>foreign economic </a:t>
            </a:r>
            <a:r>
              <a:rPr lang="en-US" dirty="0"/>
              <a:t>activity in the midst of a global pandemic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72730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339" y="928111"/>
            <a:ext cx="8909322" cy="50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2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747" y="904086"/>
            <a:ext cx="8783516" cy="544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7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79" y="946399"/>
            <a:ext cx="8878842" cy="496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9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yndir i Peningamál 2015_4_nýt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ndir_i_Peningamal_Template.potm" id="{20A9C7F7-37EE-40C3-B712-55CDDF548CA4}" vid="{F134F43F-BFCF-4CCE-8D66-2F336401F9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Myndir_i_Peningamal_2018_2</Template>
  <TotalTime>111</TotalTime>
  <Words>80</Words>
  <Application>Microsoft Office PowerPoint</Application>
  <PresentationFormat>Widescreen</PresentationFormat>
  <Paragraphs>12</Paragraphs>
  <Slides>93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97" baseType="lpstr">
      <vt:lpstr>Arial</vt:lpstr>
      <vt:lpstr>Calibri</vt:lpstr>
      <vt:lpstr>Calibri Light</vt:lpstr>
      <vt:lpstr>Myndir i Peningamál 2015_4_nýtt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Seðlabanki Íslands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SÍ Guðjón Emilsson</dc:creator>
  <cp:lastModifiedBy>SÍ Sigrún Arna Hallgrímsdóttir</cp:lastModifiedBy>
  <cp:revision>25</cp:revision>
  <dcterms:created xsi:type="dcterms:W3CDTF">2018-11-06T17:53:57Z</dcterms:created>
  <dcterms:modified xsi:type="dcterms:W3CDTF">2020-12-01T08:33:42Z</dcterms:modified>
</cp:coreProperties>
</file>