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1" r:id="rId2"/>
    <p:sldId id="363" r:id="rId3"/>
    <p:sldId id="376" r:id="rId4"/>
    <p:sldId id="377" r:id="rId5"/>
    <p:sldId id="378" r:id="rId6"/>
    <p:sldId id="379" r:id="rId7"/>
    <p:sldId id="380" r:id="rId8"/>
    <p:sldId id="381" r:id="rId9"/>
    <p:sldId id="382" r:id="rId10"/>
    <p:sldId id="383" r:id="rId11"/>
    <p:sldId id="384" r:id="rId12"/>
    <p:sldId id="385" r:id="rId13"/>
    <p:sldId id="386" r:id="rId14"/>
    <p:sldId id="387" r:id="rId15"/>
    <p:sldId id="388" r:id="rId16"/>
    <p:sldId id="389" r:id="rId17"/>
    <p:sldId id="390" r:id="rId18"/>
    <p:sldId id="391" r:id="rId19"/>
    <p:sldId id="392" r:id="rId20"/>
    <p:sldId id="393" r:id="rId21"/>
    <p:sldId id="394" r:id="rId22"/>
    <p:sldId id="395" r:id="rId23"/>
    <p:sldId id="353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396" r:id="rId37"/>
    <p:sldId id="397" r:id="rId38"/>
    <p:sldId id="354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55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400" r:id="rId74"/>
    <p:sldId id="399" r:id="rId75"/>
    <p:sldId id="398" r:id="rId76"/>
    <p:sldId id="356" r:id="rId77"/>
    <p:sldId id="322" r:id="rId78"/>
    <p:sldId id="323" r:id="rId79"/>
    <p:sldId id="324" r:id="rId80"/>
    <p:sldId id="325" r:id="rId81"/>
    <p:sldId id="326" r:id="rId82"/>
    <p:sldId id="327" r:id="rId83"/>
    <p:sldId id="328" r:id="rId84"/>
    <p:sldId id="329" r:id="rId85"/>
    <p:sldId id="330" r:id="rId86"/>
    <p:sldId id="357" r:id="rId87"/>
    <p:sldId id="364" r:id="rId88"/>
    <p:sldId id="365" r:id="rId89"/>
    <p:sldId id="366" r:id="rId90"/>
    <p:sldId id="375" r:id="rId91"/>
    <p:sldId id="367" r:id="rId92"/>
    <p:sldId id="368" r:id="rId93"/>
    <p:sldId id="369" r:id="rId94"/>
    <p:sldId id="370" r:id="rId95"/>
    <p:sldId id="371" r:id="rId96"/>
    <p:sldId id="372" r:id="rId97"/>
    <p:sldId id="373" r:id="rId98"/>
    <p:sldId id="358" r:id="rId99"/>
    <p:sldId id="331" r:id="rId100"/>
    <p:sldId id="332" r:id="rId101"/>
    <p:sldId id="333" r:id="rId102"/>
    <p:sldId id="359" r:id="rId103"/>
    <p:sldId id="334" r:id="rId104"/>
    <p:sldId id="335" r:id="rId105"/>
    <p:sldId id="336" r:id="rId106"/>
    <p:sldId id="401" r:id="rId107"/>
    <p:sldId id="402" r:id="rId108"/>
    <p:sldId id="403" r:id="rId109"/>
    <p:sldId id="360" r:id="rId110"/>
    <p:sldId id="337" r:id="rId111"/>
    <p:sldId id="361" r:id="rId112"/>
    <p:sldId id="340" r:id="rId113"/>
    <p:sldId id="341" r:id="rId114"/>
    <p:sldId id="350" r:id="rId115"/>
  </p:sldIdLst>
  <p:sldSz cx="12192000" cy="6858000"/>
  <p:notesSz cx="6858000" cy="9144000"/>
  <p:photoAlbum layout="1pic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0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388" y="1955842"/>
            <a:ext cx="10275522" cy="2629357"/>
          </a:xfrm>
        </p:spPr>
        <p:txBody>
          <a:bodyPr anchor="ctr" anchorCtr="0">
            <a:normAutofit/>
          </a:bodyPr>
          <a:lstStyle>
            <a:lvl1pPr algn="l">
              <a:defRPr lang="en-US" sz="5000" kern="1200" dirty="0" smtClean="0">
                <a:solidFill>
                  <a:srgbClr val="3333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388" y="4921040"/>
            <a:ext cx="10275522" cy="1655762"/>
          </a:xfrm>
        </p:spPr>
        <p:txBody>
          <a:bodyPr>
            <a:normAutofit/>
          </a:bodyPr>
          <a:lstStyle>
            <a:lvl1pPr marL="0" indent="0" algn="l">
              <a:buNone/>
              <a:defRPr lang="is-IS" sz="3200" kern="1200" dirty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s-IS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08050"/>
            <a:ext cx="50403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179388" y="4696366"/>
            <a:ext cx="10275522" cy="76970"/>
          </a:xfrm>
          <a:prstGeom prst="rect">
            <a:avLst/>
          </a:prstGeom>
          <a:gradFill rotWithShape="1">
            <a:gsLst>
              <a:gs pos="0">
                <a:srgbClr val="000080"/>
              </a:gs>
              <a:gs pos="100000">
                <a:srgbClr val="000080">
                  <a:gamma/>
                  <a:shade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s-IS"/>
          </a:p>
        </p:txBody>
      </p:sp>
      <p:pic>
        <p:nvPicPr>
          <p:cNvPr id="9" name="Picture 8" descr="SEDLOGR"/>
          <p:cNvPicPr>
            <a:picLocks noChangeAspect="1" noChangeArrowheads="1"/>
          </p:cNvPicPr>
          <p:nvPr/>
        </p:nvPicPr>
        <p:blipFill>
          <a:blip r:embed="rId3" cstate="print">
            <a:lum bright="80000" contrast="-70000"/>
          </a:blip>
          <a:srcRect/>
          <a:stretch>
            <a:fillRect/>
          </a:stretch>
        </p:blipFill>
        <p:spPr bwMode="auto">
          <a:xfrm>
            <a:off x="250825" y="981075"/>
            <a:ext cx="79216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87450" y="1052513"/>
            <a:ext cx="38163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s-IS" sz="3800" dirty="0">
                <a:solidFill>
                  <a:schemeClr val="bg1"/>
                </a:solidFill>
                <a:latin typeface="+mj-lt"/>
              </a:rPr>
              <a:t>Seðlabanki Íslands</a:t>
            </a:r>
          </a:p>
        </p:txBody>
      </p:sp>
    </p:spTree>
    <p:extLst>
      <p:ext uri="{BB962C8B-B14F-4D97-AF65-F5344CB8AC3E}">
        <p14:creationId xmlns:p14="http://schemas.microsoft.com/office/powerpoint/2010/main" val="458479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29.5.2019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68145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29.5.2019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16337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612900" y="911429"/>
            <a:ext cx="10972800" cy="974700"/>
          </a:xfrm>
        </p:spPr>
        <p:txBody>
          <a:bodyPr>
            <a:noAutofit/>
          </a:bodyPr>
          <a:lstStyle>
            <a:lvl1pPr marL="216000" indent="-216000">
              <a:buClr>
                <a:srgbClr val="004562"/>
              </a:buClr>
              <a:buFont typeface="Arial" charset="0"/>
              <a:buChar char="•"/>
              <a:tabLst/>
              <a:defRPr sz="1650"/>
            </a:lvl1pPr>
            <a:lvl2pPr marL="556200" indent="-213300">
              <a:buClr>
                <a:srgbClr val="004562"/>
              </a:buClr>
              <a:buFont typeface="Arial" charset="0"/>
              <a:buChar char="•"/>
              <a:tabLst/>
              <a:defRPr sz="1650"/>
            </a:lvl2pPr>
            <a:lvl3pPr marL="900113" indent="-214313">
              <a:buClr>
                <a:srgbClr val="004562"/>
              </a:buClr>
              <a:buFont typeface="Arial" charset="0"/>
              <a:buChar char="•"/>
              <a:defRPr sz="1650"/>
            </a:lvl3pPr>
            <a:lvl4pPr marL="1243013" indent="-214313">
              <a:buClr>
                <a:srgbClr val="004562"/>
              </a:buClr>
              <a:buFont typeface="Arial" charset="0"/>
              <a:buChar char="•"/>
              <a:defRPr sz="1650"/>
            </a:lvl4pPr>
            <a:lvl5pPr marL="1585913" indent="-214313">
              <a:buClr>
                <a:srgbClr val="004562"/>
              </a:buClr>
              <a:buFont typeface="Arial" charset="0"/>
              <a:buChar char="•"/>
              <a:defRPr sz="1650"/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612900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is-IS" noProof="0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6218635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/>
        </p:nvSpPr>
        <p:spPr>
          <a:xfrm>
            <a:off x="10452944" y="6723811"/>
            <a:ext cx="1739265" cy="134303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5"/>
          <p:cNvSpPr/>
          <p:nvPr/>
        </p:nvSpPr>
        <p:spPr>
          <a:xfrm>
            <a:off x="0" y="0"/>
            <a:ext cx="618649" cy="136208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6"/>
          <p:cNvSpPr/>
          <p:nvPr/>
        </p:nvSpPr>
        <p:spPr>
          <a:xfrm>
            <a:off x="0" y="6723811"/>
            <a:ext cx="618649" cy="134303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7"/>
          <p:cNvSpPr/>
          <p:nvPr/>
        </p:nvSpPr>
        <p:spPr>
          <a:xfrm>
            <a:off x="10452944" y="0"/>
            <a:ext cx="1739265" cy="802005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396" y="127063"/>
            <a:ext cx="542925" cy="552450"/>
          </a:xfrm>
          <a:prstGeom prst="rect">
            <a:avLst/>
          </a:prstGeom>
        </p:spPr>
      </p:pic>
      <p:sp>
        <p:nvSpPr>
          <p:cNvPr id="18" name="bk object 16"/>
          <p:cNvSpPr/>
          <p:nvPr/>
        </p:nvSpPr>
        <p:spPr>
          <a:xfrm>
            <a:off x="618515" y="0"/>
            <a:ext cx="9834563" cy="136208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bk object 17"/>
          <p:cNvSpPr/>
          <p:nvPr/>
        </p:nvSpPr>
        <p:spPr>
          <a:xfrm>
            <a:off x="618515" y="6723811"/>
            <a:ext cx="9834563" cy="134303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5CFF-6C03-427C-9D0F-201C32047C2B}" type="datetimeFigureOut">
              <a:rPr lang="is-IS" smtClean="0"/>
              <a:t>29.5.2019</a:t>
            </a:fld>
            <a:endParaRPr lang="is-I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613519" y="410113"/>
            <a:ext cx="9692531" cy="49834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976097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4" pos="5216">
          <p15:clr>
            <a:srgbClr val="FBAE40"/>
          </p15:clr>
        </p15:guide>
        <p15:guide id="5" pos="5024">
          <p15:clr>
            <a:srgbClr val="FBAE40"/>
          </p15:clr>
        </p15:guide>
        <p15:guide id="6" pos="972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>
            <a:fillRect/>
          </a:stretch>
        </p:blipFill>
        <p:spPr>
          <a:xfrm>
            <a:off x="0" y="987029"/>
            <a:ext cx="9868376" cy="4882456"/>
          </a:xfrm>
          <a:prstGeom prst="rect">
            <a:avLst/>
          </a:prstGeom>
        </p:spPr>
      </p:pic>
      <p:sp>
        <p:nvSpPr>
          <p:cNvPr id="16" name="object 10"/>
          <p:cNvSpPr/>
          <p:nvPr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sp>
        <p:nvSpPr>
          <p:cNvPr id="18" name="object 12"/>
          <p:cNvSpPr/>
          <p:nvPr/>
        </p:nvSpPr>
        <p:spPr>
          <a:xfrm>
            <a:off x="9868795" y="987447"/>
            <a:ext cx="2323205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75" y="2807345"/>
            <a:ext cx="1209675" cy="123825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5CFF-6C03-427C-9D0F-201C32047C2B}" type="datetimeFigureOut">
              <a:rPr lang="is-IS" smtClean="0"/>
              <a:t>29.5.2019</a:t>
            </a:fld>
            <a:endParaRPr lang="is-IS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65" y="345400"/>
            <a:ext cx="4322345" cy="3429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238250" y="596297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238250" y="624902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5713422" y="596297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5713422" y="624902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572147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2"/>
          <p:cNvSpPr/>
          <p:nvPr/>
        </p:nvSpPr>
        <p:spPr>
          <a:xfrm>
            <a:off x="0" y="987981"/>
            <a:ext cx="12192000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57" y="144429"/>
            <a:ext cx="714375" cy="7239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5CFF-6C03-427C-9D0F-201C32047C2B}" type="datetimeFigureOut">
              <a:rPr lang="is-IS" smtClean="0"/>
              <a:t>29.5.2019</a:t>
            </a:fld>
            <a:endParaRPr lang="is-I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9019134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  <p15:guide id="3" pos="10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61771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0304"/>
          </a:xfrm>
        </p:spPr>
        <p:txBody>
          <a:bodyPr/>
          <a:lstStyle>
            <a:lvl1pPr>
              <a:defRPr lang="en-US" sz="32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 dirty="0"/>
          </a:p>
        </p:txBody>
      </p:sp>
      <p:pic>
        <p:nvPicPr>
          <p:cNvPr id="7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2877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45587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Fifth level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Fifth level</a:t>
            </a:r>
            <a:endParaRPr lang="is-IS" dirty="0"/>
          </a:p>
        </p:txBody>
      </p:sp>
      <p:pic>
        <p:nvPicPr>
          <p:cNvPr id="8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2220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29.5.2019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31026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29.5.2019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53911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29.5.2019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43142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29.5.2019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99793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29.5.2019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2031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29.5.2019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97451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5CFF-6C03-427C-9D0F-201C32047C2B}" type="datetimeFigureOut">
              <a:rPr lang="is-IS" smtClean="0"/>
              <a:t>29.5.2019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0353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err="1" smtClean="0"/>
              <a:t>Monetary</a:t>
            </a:r>
            <a:r>
              <a:rPr lang="is-IS" dirty="0" smtClean="0"/>
              <a:t> Bulletin 2019/2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 err="1" smtClean="0"/>
              <a:t>Charts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25999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75" y="1060699"/>
            <a:ext cx="4511049" cy="473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4196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623" y="781806"/>
            <a:ext cx="4428753" cy="529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2195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308" y="859531"/>
            <a:ext cx="4151384" cy="5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6405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92500"/>
          </a:bodyPr>
          <a:lstStyle/>
          <a:p>
            <a:r>
              <a:rPr lang="is-IS" dirty="0" smtClean="0"/>
              <a:t>Box 2 </a:t>
            </a:r>
            <a:r>
              <a:rPr lang="en-US" dirty="0" smtClean="0"/>
              <a:t>Economic resilience as the cycle turns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13541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32" y="1345688"/>
            <a:ext cx="7894336" cy="41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0806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47" y="1394456"/>
            <a:ext cx="8171705" cy="406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4508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04" y="1700780"/>
            <a:ext cx="7961392" cy="345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6952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16" y="1687064"/>
            <a:ext cx="7921768" cy="348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9844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396" y="1339591"/>
            <a:ext cx="8013208" cy="41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2328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156" y="1682492"/>
            <a:ext cx="8043688" cy="349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5258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Box 3 </a:t>
            </a:r>
            <a:r>
              <a:rPr lang="en-US" dirty="0" smtClean="0"/>
              <a:t>Fiscal measures in relation to the new wage agreements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96124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6" y="524250"/>
            <a:ext cx="4114808" cy="580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3182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52" y="1008883"/>
            <a:ext cx="4056896" cy="484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2932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Box 4 </a:t>
            </a:r>
            <a:r>
              <a:rPr lang="en-US" dirty="0" smtClean="0"/>
              <a:t>Newly concluded private sector wage agreements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63043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412" y="1138423"/>
            <a:ext cx="4011176" cy="458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6870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412" y="1266439"/>
            <a:ext cx="4011176" cy="43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1566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84" y="1266439"/>
            <a:ext cx="3925832" cy="43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76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827" y="995167"/>
            <a:ext cx="4212345" cy="486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2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103" y="1103371"/>
            <a:ext cx="4367793" cy="465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67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443" y="1141471"/>
            <a:ext cx="4261113" cy="457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35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52" y="972307"/>
            <a:ext cx="4056896" cy="491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66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67" y="399282"/>
            <a:ext cx="4334265" cy="605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84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51" y="1200907"/>
            <a:ext cx="4209297" cy="445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80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08" y="873247"/>
            <a:ext cx="3998984" cy="511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42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02" y="777234"/>
            <a:ext cx="5434595" cy="530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65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77500" lnSpcReduction="20000"/>
          </a:bodyPr>
          <a:lstStyle/>
          <a:p>
            <a:r>
              <a:rPr lang="is-IS" dirty="0" smtClean="0"/>
              <a:t>I </a:t>
            </a:r>
            <a:r>
              <a:rPr lang="is-IS" dirty="0" err="1" smtClean="0"/>
              <a:t>Economic</a:t>
            </a:r>
            <a:r>
              <a:rPr lang="is-IS" dirty="0" smtClean="0"/>
              <a:t> </a:t>
            </a:r>
            <a:r>
              <a:rPr lang="is-IS" dirty="0" err="1" smtClean="0"/>
              <a:t>outlook</a:t>
            </a:r>
            <a:r>
              <a:rPr lang="is-IS" dirty="0" smtClean="0"/>
              <a:t>, </a:t>
            </a:r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assumptions</a:t>
            </a:r>
            <a:r>
              <a:rPr lang="is-IS" dirty="0" smtClean="0"/>
              <a:t>, and </a:t>
            </a:r>
            <a:r>
              <a:rPr lang="is-IS" dirty="0" err="1" smtClean="0"/>
              <a:t>main</a:t>
            </a:r>
            <a:r>
              <a:rPr lang="is-IS" dirty="0" smtClean="0"/>
              <a:t> </a:t>
            </a:r>
            <a:r>
              <a:rPr lang="is-IS" dirty="0" err="1" smtClean="0"/>
              <a:t>uncertainties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44422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487" y="711702"/>
            <a:ext cx="4319025" cy="543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28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159" y="1042411"/>
            <a:ext cx="4233681" cy="477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41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080" y="758946"/>
            <a:ext cx="3989840" cy="53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97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 smtClean="0"/>
              <a:t>II </a:t>
            </a:r>
            <a:r>
              <a:rPr lang="is-IS" dirty="0" err="1" smtClean="0"/>
              <a:t>The</a:t>
            </a:r>
            <a:r>
              <a:rPr lang="is-IS" dirty="0" smtClean="0"/>
              <a:t> </a:t>
            </a:r>
            <a:r>
              <a:rPr lang="is-IS" dirty="0" err="1" smtClean="0"/>
              <a:t>global</a:t>
            </a:r>
            <a:r>
              <a:rPr lang="is-IS" dirty="0" smtClean="0"/>
              <a:t> </a:t>
            </a:r>
            <a:r>
              <a:rPr lang="is-IS" dirty="0" err="1" smtClean="0"/>
              <a:t>economy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terms</a:t>
            </a:r>
            <a:r>
              <a:rPr lang="is-IS" dirty="0" smtClean="0"/>
              <a:t> of </a:t>
            </a:r>
            <a:r>
              <a:rPr lang="is-IS" dirty="0" err="1" smtClean="0"/>
              <a:t>trade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32260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272" y="1013455"/>
            <a:ext cx="3965456" cy="483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78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04" y="1066795"/>
            <a:ext cx="3986792" cy="472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82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531" y="411474"/>
            <a:ext cx="4376937" cy="603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16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28" y="713226"/>
            <a:ext cx="4136144" cy="543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74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36" y="1106419"/>
            <a:ext cx="4084328" cy="464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12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28" y="1142995"/>
            <a:ext cx="3983744" cy="4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92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20" y="912871"/>
            <a:ext cx="4111760" cy="503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30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64" y="865627"/>
            <a:ext cx="4017272" cy="512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61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31" y="661410"/>
            <a:ext cx="4300737" cy="553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38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487" y="858007"/>
            <a:ext cx="4319025" cy="51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907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312" y="905251"/>
            <a:ext cx="4087376" cy="50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937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35" y="304793"/>
            <a:ext cx="4389129" cy="624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370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264" y="920491"/>
            <a:ext cx="4093472" cy="501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02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40" y="1109467"/>
            <a:ext cx="4096520" cy="463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4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91" y="810762"/>
            <a:ext cx="4255017" cy="523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39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77500" lnSpcReduction="20000"/>
          </a:bodyPr>
          <a:lstStyle/>
          <a:p>
            <a:r>
              <a:rPr lang="is-IS" dirty="0" smtClean="0"/>
              <a:t>III </a:t>
            </a:r>
            <a:r>
              <a:rPr lang="is-IS" dirty="0" err="1" smtClean="0"/>
              <a:t>Monetary</a:t>
            </a:r>
            <a:r>
              <a:rPr lang="is-IS" dirty="0" smtClean="0"/>
              <a:t> </a:t>
            </a:r>
            <a:r>
              <a:rPr lang="is-IS" dirty="0" err="1" smtClean="0"/>
              <a:t>policy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domestic</a:t>
            </a:r>
            <a:r>
              <a:rPr lang="is-IS" dirty="0" smtClean="0"/>
              <a:t> </a:t>
            </a:r>
            <a:r>
              <a:rPr lang="is-IS" dirty="0" err="1" smtClean="0"/>
              <a:t>financial</a:t>
            </a:r>
            <a:r>
              <a:rPr lang="is-IS" dirty="0" smtClean="0"/>
              <a:t> markets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8189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884" y="973831"/>
            <a:ext cx="4078232" cy="491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16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412" y="1197859"/>
            <a:ext cx="4011176" cy="446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340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159" y="230117"/>
            <a:ext cx="4233681" cy="639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686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971" y="693414"/>
            <a:ext cx="4194057" cy="547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704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44" y="588258"/>
            <a:ext cx="4108712" cy="568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571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132" y="900679"/>
            <a:ext cx="3919736" cy="505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52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239" y="336797"/>
            <a:ext cx="4477521" cy="618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564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255" y="605022"/>
            <a:ext cx="4221489" cy="564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172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264" y="1213099"/>
            <a:ext cx="4093472" cy="443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718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412" y="1173475"/>
            <a:ext cx="4011176" cy="45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14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607" y="609594"/>
            <a:ext cx="4684786" cy="563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887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36" y="495294"/>
            <a:ext cx="4008128" cy="586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57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36" y="1191763"/>
            <a:ext cx="4084328" cy="447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409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52" y="915919"/>
            <a:ext cx="4056896" cy="50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407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264" y="527298"/>
            <a:ext cx="4093472" cy="580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531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15" y="693414"/>
            <a:ext cx="4251969" cy="547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310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44" y="1036315"/>
            <a:ext cx="4108712" cy="478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149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 smtClean="0"/>
              <a:t>IV </a:t>
            </a:r>
            <a:r>
              <a:rPr lang="is-IS" dirty="0" err="1" smtClean="0"/>
              <a:t>Demand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GDP </a:t>
            </a:r>
            <a:r>
              <a:rPr lang="is-IS" dirty="0" err="1" smtClean="0"/>
              <a:t>growth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73399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124" y="739134"/>
            <a:ext cx="4047752" cy="537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550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832" y="1304539"/>
            <a:ext cx="4148336" cy="424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528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255" y="579114"/>
            <a:ext cx="4221489" cy="569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81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295" y="729990"/>
            <a:ext cx="4343409" cy="539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329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299" y="835146"/>
            <a:ext cx="4279401" cy="518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82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412" y="1050031"/>
            <a:ext cx="4011176" cy="475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199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295" y="579114"/>
            <a:ext cx="4343409" cy="569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914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456" y="912871"/>
            <a:ext cx="4069088" cy="503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130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723" y="367278"/>
            <a:ext cx="4352553" cy="612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640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87" y="797046"/>
            <a:ext cx="4395225" cy="526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176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15" y="1171951"/>
            <a:ext cx="4251969" cy="451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855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583" y="842766"/>
            <a:ext cx="4306833" cy="517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32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44" y="949447"/>
            <a:ext cx="4032512" cy="495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048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15" y="853435"/>
            <a:ext cx="4328169" cy="515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015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819" y="829050"/>
            <a:ext cx="4340361" cy="51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07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56" y="830574"/>
            <a:ext cx="4145288" cy="519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24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84" y="972307"/>
            <a:ext cx="3925832" cy="491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704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51" y="441954"/>
            <a:ext cx="4361697" cy="597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263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327" y="484626"/>
            <a:ext cx="4593345" cy="588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896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399" y="890011"/>
            <a:ext cx="4203201" cy="507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4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980" y="925063"/>
            <a:ext cx="4066040" cy="50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475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35" y="748278"/>
            <a:ext cx="4312929" cy="536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621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260" y="1377692"/>
            <a:ext cx="4157480" cy="410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417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 smtClean="0"/>
              <a:t>V </a:t>
            </a:r>
            <a:r>
              <a:rPr lang="is-IS" dirty="0" err="1" smtClean="0"/>
              <a:t>Labour</a:t>
            </a:r>
            <a:r>
              <a:rPr lang="is-IS" dirty="0" smtClean="0"/>
              <a:t> market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factor</a:t>
            </a:r>
            <a:r>
              <a:rPr lang="is-IS" dirty="0" smtClean="0"/>
              <a:t> </a:t>
            </a:r>
            <a:r>
              <a:rPr lang="is-IS" dirty="0" err="1" smtClean="0"/>
              <a:t>utilisation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08382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28" y="984499"/>
            <a:ext cx="4059944" cy="488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422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347" y="754374"/>
            <a:ext cx="4273305" cy="534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339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56" y="830574"/>
            <a:ext cx="4145288" cy="519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50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28" y="984499"/>
            <a:ext cx="4059944" cy="488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103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192" y="888487"/>
            <a:ext cx="3721616" cy="508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563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004" y="865627"/>
            <a:ext cx="3681991" cy="512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060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976" y="920491"/>
            <a:ext cx="4130048" cy="501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528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20" y="679698"/>
            <a:ext cx="4111760" cy="549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4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736" y="781806"/>
            <a:ext cx="4160528" cy="529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5817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35" y="1156711"/>
            <a:ext cx="4236729" cy="454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986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 smtClean="0"/>
              <a:t>VI </a:t>
            </a:r>
            <a:r>
              <a:rPr lang="is-IS" dirty="0" err="1" smtClean="0"/>
              <a:t>Inflation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65339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36" y="1089655"/>
            <a:ext cx="4008128" cy="467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0456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452" y="839718"/>
            <a:ext cx="4133096" cy="517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907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788" y="650742"/>
            <a:ext cx="4090424" cy="555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78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264" y="1100323"/>
            <a:ext cx="4093472" cy="465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4609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28" y="793998"/>
            <a:ext cx="3983744" cy="527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1348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303" y="733038"/>
            <a:ext cx="4215393" cy="539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792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456" y="670554"/>
            <a:ext cx="4069088" cy="551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8316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87" y="710178"/>
            <a:ext cx="4242825" cy="543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7915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95" y="926587"/>
            <a:ext cx="4267209" cy="50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6912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44" y="728466"/>
            <a:ext cx="4032512" cy="54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1261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792" y="760470"/>
            <a:ext cx="4026416" cy="53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2844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04" y="890011"/>
            <a:ext cx="3986792" cy="507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1481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85000" lnSpcReduction="10000"/>
          </a:bodyPr>
          <a:lstStyle/>
          <a:p>
            <a:r>
              <a:rPr lang="is-IS" dirty="0" smtClean="0"/>
              <a:t>Box 1 </a:t>
            </a:r>
            <a:r>
              <a:rPr lang="en-US" dirty="0" smtClean="0"/>
              <a:t>Economic recessions in Iceland since 1975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10843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404" y="859531"/>
            <a:ext cx="4139192" cy="5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47100"/>
      </p:ext>
    </p:extLst>
  </p:cSld>
  <p:clrMapOvr>
    <a:masterClrMapping/>
  </p:clrMapOvr>
</p:sld>
</file>

<file path=ppt/theme/theme1.xml><?xml version="1.0" encoding="utf-8"?>
<a:theme xmlns:a="http://schemas.openxmlformats.org/drawingml/2006/main" name="Myndir i Peningamál 2015_4_nýt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ndir_i_Peningamal_Template.potm" id="{20A9C7F7-37EE-40C3-B712-55CDDF548CA4}" vid="{F134F43F-BFCF-4CCE-8D66-2F336401F9C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Myndir_i_Peningamal_2018_2</Template>
  <TotalTime>33</TotalTime>
  <Words>77</Words>
  <Application>Microsoft Office PowerPoint</Application>
  <PresentationFormat>Widescreen</PresentationFormat>
  <Paragraphs>12</Paragraphs>
  <Slides>114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18" baseType="lpstr">
      <vt:lpstr>Arial</vt:lpstr>
      <vt:lpstr>Calibri</vt:lpstr>
      <vt:lpstr>Calibri Light</vt:lpstr>
      <vt:lpstr>Myndir i Peningamál 2015_4_nýtt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Seðlabanki Íslands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SÍ Guðjón Emilsson</dc:creator>
  <cp:lastModifiedBy>SÍ Guðjón Emilsson</cp:lastModifiedBy>
  <cp:revision>8</cp:revision>
  <dcterms:created xsi:type="dcterms:W3CDTF">2018-11-06T17:53:57Z</dcterms:created>
  <dcterms:modified xsi:type="dcterms:W3CDTF">2019-05-29T09:44:32Z</dcterms:modified>
</cp:coreProperties>
</file>