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6"/>
  </p:notesMasterIdLst>
  <p:sldIdLst>
    <p:sldId id="256" r:id="rId2"/>
    <p:sldId id="3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370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74" r:id="rId32"/>
    <p:sldId id="371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72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73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74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75" r:id="rId97"/>
    <p:sldId id="351" r:id="rId98"/>
    <p:sldId id="352" r:id="rId99"/>
    <p:sldId id="353" r:id="rId100"/>
    <p:sldId id="376" r:id="rId101"/>
    <p:sldId id="355" r:id="rId102"/>
    <p:sldId id="356" r:id="rId103"/>
    <p:sldId id="357" r:id="rId104"/>
    <p:sldId id="377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</p:sldIdLst>
  <p:sldSz cx="12192000" cy="6858000"/>
  <p:notesSz cx="6858000" cy="9144000"/>
  <p:photoAlbum layout="1pic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2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06197-358F-48D1-9100-A1424D51F1C3}" type="datetimeFigureOut">
              <a:rPr lang="is-IS" smtClean="0"/>
              <a:t>13.11.2015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C6118-16F3-4B50-A2D1-11C772729C4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4664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A3698F-F5A5-4914-91DD-5408F89085A7}" type="slidenum">
              <a:rPr lang="is-IS"/>
              <a:pPr/>
              <a:t>2</a:t>
            </a:fld>
            <a:endParaRPr lang="is-I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472" y="5121056"/>
            <a:ext cx="5390942" cy="4850522"/>
          </a:xfrm>
        </p:spPr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80167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A3698F-F5A5-4914-91DD-5408F89085A7}" type="slidenum">
              <a:rPr lang="is-IS"/>
              <a:pPr/>
              <a:t>19</a:t>
            </a:fld>
            <a:endParaRPr lang="is-I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472" y="5121056"/>
            <a:ext cx="5390942" cy="4850522"/>
          </a:xfrm>
        </p:spPr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8956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A3698F-F5A5-4914-91DD-5408F89085A7}" type="slidenum">
              <a:rPr lang="is-IS"/>
              <a:pPr/>
              <a:t>32</a:t>
            </a:fld>
            <a:endParaRPr lang="is-I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472" y="5121056"/>
            <a:ext cx="5390942" cy="4850522"/>
          </a:xfrm>
        </p:spPr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10521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A3698F-F5A5-4914-91DD-5408F89085A7}" type="slidenum">
              <a:rPr lang="is-IS"/>
              <a:pPr/>
              <a:t>50</a:t>
            </a:fld>
            <a:endParaRPr lang="is-I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472" y="5121056"/>
            <a:ext cx="5390942" cy="4850522"/>
          </a:xfrm>
        </p:spPr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37043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A3698F-F5A5-4914-91DD-5408F89085A7}" type="slidenum">
              <a:rPr lang="is-IS"/>
              <a:pPr/>
              <a:t>75</a:t>
            </a:fld>
            <a:endParaRPr lang="is-I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472" y="5121056"/>
            <a:ext cx="5390942" cy="4850522"/>
          </a:xfrm>
        </p:spPr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13692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A3698F-F5A5-4914-91DD-5408F89085A7}" type="slidenum">
              <a:rPr lang="is-IS"/>
              <a:pPr/>
              <a:t>88</a:t>
            </a:fld>
            <a:endParaRPr lang="is-I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472" y="5121056"/>
            <a:ext cx="5390942" cy="4850522"/>
          </a:xfrm>
        </p:spPr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00819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A3698F-F5A5-4914-91DD-5408F89085A7}" type="slidenum">
              <a:rPr lang="is-IS"/>
              <a:pPr/>
              <a:t>96</a:t>
            </a:fld>
            <a:endParaRPr lang="is-I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472" y="5121056"/>
            <a:ext cx="5390942" cy="4850522"/>
          </a:xfrm>
        </p:spPr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65939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A3698F-F5A5-4914-91DD-5408F89085A7}" type="slidenum">
              <a:rPr lang="is-IS"/>
              <a:pPr/>
              <a:t>100</a:t>
            </a:fld>
            <a:endParaRPr lang="is-I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472" y="5121056"/>
            <a:ext cx="5390942" cy="4850522"/>
          </a:xfrm>
        </p:spPr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55908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A3698F-F5A5-4914-91DD-5408F89085A7}" type="slidenum">
              <a:rPr lang="is-IS"/>
              <a:pPr/>
              <a:t>104</a:t>
            </a:fld>
            <a:endParaRPr lang="is-I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472" y="5121056"/>
            <a:ext cx="5390942" cy="4850522"/>
          </a:xfrm>
        </p:spPr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20813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388" y="1955842"/>
            <a:ext cx="10275522" cy="2629357"/>
          </a:xfrm>
        </p:spPr>
        <p:txBody>
          <a:bodyPr anchor="ctr" anchorCtr="0">
            <a:normAutofit/>
          </a:bodyPr>
          <a:lstStyle>
            <a:lvl1pPr algn="l">
              <a:defRPr lang="en-US" sz="5000" kern="1200" dirty="0" smtClean="0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388" y="4921040"/>
            <a:ext cx="10275522" cy="1655762"/>
          </a:xfrm>
        </p:spPr>
        <p:txBody>
          <a:bodyPr>
            <a:normAutofit/>
          </a:bodyPr>
          <a:lstStyle>
            <a:lvl1pPr marL="0" indent="0" algn="l">
              <a:buNone/>
              <a:defRPr lang="is-IS" sz="3200" kern="1200" dirty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s-IS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50403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79388" y="4696366"/>
            <a:ext cx="10275522" cy="76970"/>
          </a:xfrm>
          <a:prstGeom prst="rect">
            <a:avLst/>
          </a:prstGeom>
          <a:gradFill rotWithShape="1">
            <a:gsLst>
              <a:gs pos="0">
                <a:srgbClr val="000080"/>
              </a:gs>
              <a:gs pos="100000">
                <a:srgbClr val="000080">
                  <a:gamma/>
                  <a:shade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s-IS"/>
          </a:p>
        </p:txBody>
      </p:sp>
      <p:pic>
        <p:nvPicPr>
          <p:cNvPr id="9" name="Picture 8" descr="SEDLOGR"/>
          <p:cNvPicPr>
            <a:picLocks noChangeAspect="1" noChangeArrowheads="1"/>
          </p:cNvPicPr>
          <p:nvPr/>
        </p:nvPicPr>
        <p:blipFill>
          <a:blip r:embed="rId3" cstate="print">
            <a:lum bright="80000" contrast="-70000"/>
          </a:blip>
          <a:srcRect/>
          <a:stretch>
            <a:fillRect/>
          </a:stretch>
        </p:blipFill>
        <p:spPr bwMode="auto">
          <a:xfrm>
            <a:off x="250825" y="981075"/>
            <a:ext cx="7921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87450" y="1052513"/>
            <a:ext cx="38163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s-IS" sz="3800" dirty="0">
                <a:solidFill>
                  <a:schemeClr val="bg1"/>
                </a:solidFill>
                <a:latin typeface="+mj-lt"/>
              </a:rPr>
              <a:t>Seðlabanki Íslands</a:t>
            </a:r>
          </a:p>
        </p:txBody>
      </p:sp>
    </p:spTree>
    <p:extLst>
      <p:ext uri="{BB962C8B-B14F-4D97-AF65-F5344CB8AC3E}">
        <p14:creationId xmlns:p14="http://schemas.microsoft.com/office/powerpoint/2010/main" val="3004242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87A-0332-4F5A-8A71-8E6D6D1B8C95}" type="datetimeFigureOut">
              <a:rPr lang="is-IS" smtClean="0"/>
              <a:t>13.11.2015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114AF-6B9F-4745-BFD4-BC4EDE159ED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90341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87A-0332-4F5A-8A71-8E6D6D1B8C95}" type="datetimeFigureOut">
              <a:rPr lang="is-IS" smtClean="0"/>
              <a:t>13.11.2015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114AF-6B9F-4745-BFD4-BC4EDE159ED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5399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61771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0304"/>
          </a:xfrm>
        </p:spPr>
        <p:txBody>
          <a:bodyPr/>
          <a:lstStyle>
            <a:lvl1pPr>
              <a:defRPr lang="en-US" sz="32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 dirty="0"/>
          </a:p>
        </p:txBody>
      </p:sp>
      <p:pic>
        <p:nvPicPr>
          <p:cNvPr id="7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099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45587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is-IS" dirty="0"/>
          </a:p>
        </p:txBody>
      </p:sp>
      <p:pic>
        <p:nvPicPr>
          <p:cNvPr id="8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8335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87A-0332-4F5A-8A71-8E6D6D1B8C95}" type="datetimeFigureOut">
              <a:rPr lang="is-IS" smtClean="0"/>
              <a:t>13.11.2015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114AF-6B9F-4745-BFD4-BC4EDE159ED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95832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87A-0332-4F5A-8A71-8E6D6D1B8C95}" type="datetimeFigureOut">
              <a:rPr lang="is-IS" smtClean="0"/>
              <a:t>13.11.2015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114AF-6B9F-4745-BFD4-BC4EDE159ED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76235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87A-0332-4F5A-8A71-8E6D6D1B8C95}" type="datetimeFigureOut">
              <a:rPr lang="is-IS" smtClean="0"/>
              <a:t>13.11.2015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114AF-6B9F-4745-BFD4-BC4EDE159ED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64935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87A-0332-4F5A-8A71-8E6D6D1B8C95}" type="datetimeFigureOut">
              <a:rPr lang="is-IS" smtClean="0"/>
              <a:t>13.11.2015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114AF-6B9F-4745-BFD4-BC4EDE159ED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64454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87A-0332-4F5A-8A71-8E6D6D1B8C95}" type="datetimeFigureOut">
              <a:rPr lang="is-IS" smtClean="0"/>
              <a:t>13.11.2015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114AF-6B9F-4745-BFD4-BC4EDE159ED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8803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87A-0332-4F5A-8A71-8E6D6D1B8C95}" type="datetimeFigureOut">
              <a:rPr lang="is-IS" smtClean="0"/>
              <a:t>13.11.2015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114AF-6B9F-4745-BFD4-BC4EDE159ED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6343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7287A-0332-4F5A-8A71-8E6D6D1B8C95}" type="datetimeFigureOut">
              <a:rPr lang="is-IS" smtClean="0"/>
              <a:t>13.11.2015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114AF-6B9F-4745-BFD4-BC4EDE159ED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1018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Monetary</a:t>
            </a:r>
            <a:r>
              <a:rPr lang="is-IS" dirty="0" smtClean="0"/>
              <a:t> Bulletin 2015/4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s-IS" dirty="0" err="1" smtClean="0"/>
              <a:t>Charts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730003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1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13" y="685800"/>
            <a:ext cx="48799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355180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38200" y="1529395"/>
            <a:ext cx="5181600" cy="5089890"/>
          </a:xfrm>
          <a:solidFill>
            <a:schemeClr val="accent1"/>
          </a:solidFill>
        </p:spPr>
        <p:txBody>
          <a:bodyPr vert="horz" lIns="0" tIns="45720" rIns="180000" bIns="45720" rtlCol="0" anchor="ctr" anchorCtr="0">
            <a:normAutofit/>
          </a:bodyPr>
          <a:lstStyle/>
          <a:p>
            <a:pPr indent="0" algn="ctr">
              <a:buNone/>
            </a:pPr>
            <a:r>
              <a:rPr lang="is-IS" sz="4800" dirty="0" err="1" smtClean="0">
                <a:solidFill>
                  <a:schemeClr val="bg1"/>
                </a:solidFill>
              </a:rPr>
              <a:t>Monetary</a:t>
            </a:r>
            <a:r>
              <a:rPr lang="is-IS" sz="4800" dirty="0" smtClean="0">
                <a:solidFill>
                  <a:schemeClr val="bg1"/>
                </a:solidFill>
              </a:rPr>
              <a:t> Bulletin</a:t>
            </a:r>
            <a:br>
              <a:rPr lang="is-IS" sz="4800" dirty="0" smtClean="0">
                <a:solidFill>
                  <a:schemeClr val="bg1"/>
                </a:solidFill>
              </a:rPr>
            </a:br>
            <a:r>
              <a:rPr lang="is-IS" sz="4800" dirty="0" smtClean="0">
                <a:solidFill>
                  <a:schemeClr val="bg1"/>
                </a:solidFill>
              </a:rPr>
              <a:t>2015/4</a:t>
            </a:r>
            <a:endParaRPr lang="is-I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529395"/>
            <a:ext cx="5181600" cy="5089890"/>
          </a:xfrm>
          <a:solidFill>
            <a:schemeClr val="accent1">
              <a:tint val="40000"/>
              <a:hueOff val="0"/>
              <a:satOff val="0"/>
              <a:lumOff val="0"/>
            </a:schemeClr>
          </a:solidFill>
        </p:spPr>
        <p:txBody>
          <a:bodyPr vert="horz" lIns="360000" tIns="45720" rIns="91440" bIns="45720" rtlCol="0" anchor="ctr" anchorCtr="0">
            <a:normAutofit/>
          </a:bodyPr>
          <a:lstStyle/>
          <a:p>
            <a:pPr marL="0" indent="0" algn="ctr">
              <a:buNone/>
            </a:pPr>
            <a:r>
              <a:rPr lang="is-IS" sz="4000" dirty="0" smtClean="0">
                <a:solidFill>
                  <a:schemeClr val="tx1"/>
                </a:solidFill>
              </a:rPr>
              <a:t>Box 4</a:t>
            </a:r>
            <a:endParaRPr lang="is-I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9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R4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25" y="685800"/>
            <a:ext cx="48069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33211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R4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688" y="685800"/>
            <a:ext cx="47466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50302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R4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25" y="685800"/>
            <a:ext cx="56689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581454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38200" y="1529395"/>
            <a:ext cx="5181600" cy="5089890"/>
          </a:xfrm>
          <a:solidFill>
            <a:schemeClr val="accent1"/>
          </a:solidFill>
        </p:spPr>
        <p:txBody>
          <a:bodyPr vert="horz" lIns="0" tIns="45720" rIns="180000" bIns="45720" rtlCol="0" anchor="ctr" anchorCtr="0">
            <a:normAutofit/>
          </a:bodyPr>
          <a:lstStyle/>
          <a:p>
            <a:pPr indent="0" algn="ctr">
              <a:buNone/>
            </a:pPr>
            <a:r>
              <a:rPr lang="is-IS" sz="4800" dirty="0" err="1" smtClean="0">
                <a:solidFill>
                  <a:schemeClr val="bg1"/>
                </a:solidFill>
              </a:rPr>
              <a:t>Monetary</a:t>
            </a:r>
            <a:r>
              <a:rPr lang="is-IS" sz="4800" dirty="0" smtClean="0">
                <a:solidFill>
                  <a:schemeClr val="bg1"/>
                </a:solidFill>
              </a:rPr>
              <a:t> Bulletin</a:t>
            </a:r>
            <a:br>
              <a:rPr lang="is-IS" sz="4800" dirty="0" smtClean="0">
                <a:solidFill>
                  <a:schemeClr val="bg1"/>
                </a:solidFill>
              </a:rPr>
            </a:br>
            <a:r>
              <a:rPr lang="is-IS" sz="4800" dirty="0" smtClean="0">
                <a:solidFill>
                  <a:schemeClr val="bg1"/>
                </a:solidFill>
              </a:rPr>
              <a:t>2015/4</a:t>
            </a:r>
            <a:endParaRPr lang="is-I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529395"/>
            <a:ext cx="5181600" cy="5089890"/>
          </a:xfrm>
          <a:solidFill>
            <a:schemeClr val="accent1">
              <a:tint val="40000"/>
              <a:hueOff val="0"/>
              <a:satOff val="0"/>
              <a:lumOff val="0"/>
            </a:schemeClr>
          </a:solidFill>
        </p:spPr>
        <p:txBody>
          <a:bodyPr vert="horz" lIns="360000" tIns="45720" rIns="91440" bIns="45720" rtlCol="0" anchor="ctr" anchorCtr="0">
            <a:normAutofit/>
          </a:bodyPr>
          <a:lstStyle/>
          <a:p>
            <a:pPr marL="0" indent="0" algn="ctr">
              <a:buNone/>
            </a:pPr>
            <a:r>
              <a:rPr lang="is-IS" sz="4000" dirty="0" smtClean="0">
                <a:solidFill>
                  <a:schemeClr val="tx1"/>
                </a:solidFill>
              </a:rPr>
              <a:t>Box 6</a:t>
            </a:r>
            <a:endParaRPr lang="is-I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80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R6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463" y="685800"/>
            <a:ext cx="45354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765658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31" y="542080"/>
            <a:ext cx="5104376" cy="57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7289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R6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475" y="685800"/>
            <a:ext cx="43354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991871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R6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63" y="685800"/>
            <a:ext cx="41052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245095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R6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352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1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0" y="685800"/>
            <a:ext cx="46355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10945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R6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685800"/>
            <a:ext cx="4191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07574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R6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638" y="685800"/>
            <a:ext cx="42751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77306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R6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88" y="685800"/>
            <a:ext cx="53038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714755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75" y="626030"/>
            <a:ext cx="4555946" cy="560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0756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38" y="573019"/>
            <a:ext cx="4610018" cy="557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49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1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38" y="685800"/>
            <a:ext cx="49609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1102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1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0" y="685800"/>
            <a:ext cx="42910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4203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1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0" y="685800"/>
            <a:ext cx="43053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911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1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75" y="685800"/>
            <a:ext cx="44132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8205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1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13" y="685800"/>
            <a:ext cx="5005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571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1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63" y="685800"/>
            <a:ext cx="4689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8871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1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13" y="685800"/>
            <a:ext cx="40925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6045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38200" y="1529395"/>
            <a:ext cx="5181600" cy="5089890"/>
          </a:xfrm>
          <a:solidFill>
            <a:schemeClr val="accent1"/>
          </a:solidFill>
        </p:spPr>
        <p:txBody>
          <a:bodyPr vert="horz" lIns="0" tIns="45720" rIns="180000" bIns="45720" rtlCol="0" anchor="ctr" anchorCtr="0">
            <a:normAutofit/>
          </a:bodyPr>
          <a:lstStyle/>
          <a:p>
            <a:pPr indent="0" algn="ctr">
              <a:buNone/>
            </a:pPr>
            <a:r>
              <a:rPr lang="is-IS" sz="4800" dirty="0" err="1" smtClean="0">
                <a:solidFill>
                  <a:schemeClr val="bg1"/>
                </a:solidFill>
              </a:rPr>
              <a:t>Monetary</a:t>
            </a:r>
            <a:r>
              <a:rPr lang="is-IS" sz="4800" dirty="0" smtClean="0">
                <a:solidFill>
                  <a:schemeClr val="bg1"/>
                </a:solidFill>
              </a:rPr>
              <a:t> Bulletin</a:t>
            </a:r>
            <a:br>
              <a:rPr lang="is-IS" sz="4800" dirty="0" smtClean="0">
                <a:solidFill>
                  <a:schemeClr val="bg1"/>
                </a:solidFill>
              </a:rPr>
            </a:br>
            <a:r>
              <a:rPr lang="is-IS" sz="4800" dirty="0" smtClean="0">
                <a:solidFill>
                  <a:schemeClr val="bg1"/>
                </a:solidFill>
              </a:rPr>
              <a:t>2015/4</a:t>
            </a:r>
            <a:endParaRPr lang="is-I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529395"/>
            <a:ext cx="5181600" cy="5089890"/>
          </a:xfrm>
          <a:solidFill>
            <a:schemeClr val="accent1">
              <a:tint val="40000"/>
              <a:hueOff val="0"/>
              <a:satOff val="0"/>
              <a:lumOff val="0"/>
            </a:schemeClr>
          </a:solidFill>
        </p:spPr>
        <p:txBody>
          <a:bodyPr vert="horz" lIns="360000" tIns="45720" rIns="91440" bIns="45720" rtlCol="0" anchor="ctr" anchorCtr="0">
            <a:normAutofit/>
          </a:bodyPr>
          <a:lstStyle/>
          <a:p>
            <a:pPr marL="0" indent="0" algn="ctr">
              <a:buNone/>
            </a:pPr>
            <a:r>
              <a:rPr lang="is-IS" sz="4000" dirty="0" err="1" smtClean="0">
                <a:solidFill>
                  <a:schemeClr val="tx1"/>
                </a:solidFill>
              </a:rPr>
              <a:t>Chapter</a:t>
            </a:r>
            <a:r>
              <a:rPr lang="is-IS" sz="4000" dirty="0" smtClean="0">
                <a:solidFill>
                  <a:schemeClr val="tx1"/>
                </a:solidFill>
              </a:rPr>
              <a:t> II</a:t>
            </a:r>
            <a:endParaRPr lang="is-I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14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38200" y="1529395"/>
            <a:ext cx="5181600" cy="5089890"/>
          </a:xfrm>
          <a:solidFill>
            <a:schemeClr val="accent1"/>
          </a:solidFill>
        </p:spPr>
        <p:txBody>
          <a:bodyPr vert="horz" lIns="0" tIns="45720" rIns="180000" bIns="45720" rtlCol="0" anchor="ctr" anchorCtr="0">
            <a:normAutofit/>
          </a:bodyPr>
          <a:lstStyle/>
          <a:p>
            <a:pPr indent="0" algn="ctr">
              <a:buNone/>
            </a:pPr>
            <a:r>
              <a:rPr lang="is-IS" sz="4800" dirty="0" err="1" smtClean="0">
                <a:solidFill>
                  <a:schemeClr val="bg1"/>
                </a:solidFill>
              </a:rPr>
              <a:t>Monetary</a:t>
            </a:r>
            <a:r>
              <a:rPr lang="is-IS" sz="4800" dirty="0" smtClean="0">
                <a:solidFill>
                  <a:schemeClr val="bg1"/>
                </a:solidFill>
              </a:rPr>
              <a:t> Bulletin</a:t>
            </a:r>
            <a:br>
              <a:rPr lang="is-IS" sz="4800" dirty="0" smtClean="0">
                <a:solidFill>
                  <a:schemeClr val="bg1"/>
                </a:solidFill>
              </a:rPr>
            </a:br>
            <a:r>
              <a:rPr lang="is-IS" sz="4800" dirty="0" smtClean="0">
                <a:solidFill>
                  <a:schemeClr val="bg1"/>
                </a:solidFill>
              </a:rPr>
              <a:t>2015/4</a:t>
            </a:r>
            <a:endParaRPr lang="is-I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529395"/>
            <a:ext cx="5181600" cy="5089890"/>
          </a:xfrm>
          <a:solidFill>
            <a:schemeClr val="accent1">
              <a:tint val="40000"/>
              <a:hueOff val="0"/>
              <a:satOff val="0"/>
              <a:lumOff val="0"/>
            </a:schemeClr>
          </a:solidFill>
        </p:spPr>
        <p:txBody>
          <a:bodyPr vert="horz" lIns="360000" tIns="45720" rIns="91440" bIns="45720" rtlCol="0" anchor="ctr" anchorCtr="0">
            <a:normAutofit/>
          </a:bodyPr>
          <a:lstStyle/>
          <a:p>
            <a:pPr marL="0" indent="0" algn="ctr">
              <a:buNone/>
            </a:pPr>
            <a:r>
              <a:rPr lang="is-IS" sz="4000" dirty="0" err="1" smtClean="0">
                <a:solidFill>
                  <a:schemeClr val="tx1"/>
                </a:solidFill>
              </a:rPr>
              <a:t>Chapter</a:t>
            </a:r>
            <a:r>
              <a:rPr lang="is-IS" sz="4000" dirty="0" smtClean="0">
                <a:solidFill>
                  <a:schemeClr val="tx1"/>
                </a:solidFill>
              </a:rPr>
              <a:t> I</a:t>
            </a:r>
            <a:endParaRPr lang="is-I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02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2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50" y="685800"/>
            <a:ext cx="4659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124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2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75" y="685800"/>
            <a:ext cx="49196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0905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2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25" y="685800"/>
            <a:ext cx="47037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3001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2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63" y="685800"/>
            <a:ext cx="49418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160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2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38" y="685800"/>
            <a:ext cx="43529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8672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2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00" y="685800"/>
            <a:ext cx="45450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729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2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13" y="685800"/>
            <a:ext cx="44211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55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2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38" y="685800"/>
            <a:ext cx="43529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373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2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325" y="685800"/>
            <a:ext cx="41973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6249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2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975" y="685800"/>
            <a:ext cx="39560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3695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1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13" y="685800"/>
            <a:ext cx="44211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2182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04" y="672078"/>
            <a:ext cx="4139192" cy="551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67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2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463" y="685800"/>
            <a:ext cx="45370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7631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38200" y="1529395"/>
            <a:ext cx="5181600" cy="5089890"/>
          </a:xfrm>
          <a:solidFill>
            <a:schemeClr val="accent1"/>
          </a:solidFill>
        </p:spPr>
        <p:txBody>
          <a:bodyPr vert="horz" lIns="0" tIns="45720" rIns="180000" bIns="45720" rtlCol="0" anchor="ctr" anchorCtr="0">
            <a:normAutofit/>
          </a:bodyPr>
          <a:lstStyle/>
          <a:p>
            <a:pPr indent="0" algn="ctr">
              <a:buNone/>
            </a:pPr>
            <a:r>
              <a:rPr lang="is-IS" sz="4800" dirty="0" err="1" smtClean="0">
                <a:solidFill>
                  <a:schemeClr val="bg1"/>
                </a:solidFill>
              </a:rPr>
              <a:t>Monetary</a:t>
            </a:r>
            <a:r>
              <a:rPr lang="is-IS" sz="4800" dirty="0" smtClean="0">
                <a:solidFill>
                  <a:schemeClr val="bg1"/>
                </a:solidFill>
              </a:rPr>
              <a:t> Bulletin</a:t>
            </a:r>
            <a:br>
              <a:rPr lang="is-IS" sz="4800" dirty="0" smtClean="0">
                <a:solidFill>
                  <a:schemeClr val="bg1"/>
                </a:solidFill>
              </a:rPr>
            </a:br>
            <a:r>
              <a:rPr lang="is-IS" sz="4800" dirty="0" smtClean="0">
                <a:solidFill>
                  <a:schemeClr val="bg1"/>
                </a:solidFill>
              </a:rPr>
              <a:t>2015/4</a:t>
            </a:r>
            <a:endParaRPr lang="is-I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529395"/>
            <a:ext cx="5181600" cy="5089890"/>
          </a:xfrm>
          <a:solidFill>
            <a:schemeClr val="accent1">
              <a:tint val="40000"/>
              <a:hueOff val="0"/>
              <a:satOff val="0"/>
              <a:lumOff val="0"/>
            </a:schemeClr>
          </a:solidFill>
        </p:spPr>
        <p:txBody>
          <a:bodyPr vert="horz" lIns="360000" tIns="45720" rIns="91440" bIns="45720" rtlCol="0" anchor="ctr" anchorCtr="0">
            <a:normAutofit/>
          </a:bodyPr>
          <a:lstStyle/>
          <a:p>
            <a:pPr marL="0" indent="0" algn="ctr">
              <a:buNone/>
            </a:pPr>
            <a:r>
              <a:rPr lang="is-IS" sz="4000" dirty="0" err="1" smtClean="0">
                <a:solidFill>
                  <a:schemeClr val="tx1"/>
                </a:solidFill>
              </a:rPr>
              <a:t>Chapter</a:t>
            </a:r>
            <a:r>
              <a:rPr lang="is-IS" sz="4000" dirty="0" smtClean="0">
                <a:solidFill>
                  <a:schemeClr val="tx1"/>
                </a:solidFill>
              </a:rPr>
              <a:t> III</a:t>
            </a:r>
            <a:endParaRPr lang="is-I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4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3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675" y="685800"/>
            <a:ext cx="36766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76913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3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25" y="685800"/>
            <a:ext cx="38909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0748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67" y="516630"/>
            <a:ext cx="4181865" cy="58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91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3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13" y="685800"/>
            <a:ext cx="38639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393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3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13" y="685800"/>
            <a:ext cx="42687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57341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3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50" y="685800"/>
            <a:ext cx="44831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853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3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213" y="685800"/>
            <a:ext cx="44735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125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1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638" y="685800"/>
            <a:ext cx="40227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4260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3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325" y="685800"/>
            <a:ext cx="34337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41042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3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150" y="685800"/>
            <a:ext cx="47117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54088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39" y="897631"/>
            <a:ext cx="4401321" cy="5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21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811" y="783330"/>
            <a:ext cx="4468377" cy="529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029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3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63" y="685800"/>
            <a:ext cx="43068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07578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3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150" y="685800"/>
            <a:ext cx="47117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0429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3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63" y="685800"/>
            <a:ext cx="39528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4017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3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425" y="685800"/>
            <a:ext cx="4883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94540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3 (1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75" y="685800"/>
            <a:ext cx="37766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5306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80" y="522726"/>
            <a:ext cx="4066040" cy="581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02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1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38" y="685800"/>
            <a:ext cx="47593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47827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38200" y="1529395"/>
            <a:ext cx="5181600" cy="5089890"/>
          </a:xfrm>
          <a:solidFill>
            <a:schemeClr val="accent1"/>
          </a:solidFill>
        </p:spPr>
        <p:txBody>
          <a:bodyPr vert="horz" lIns="0" tIns="45720" rIns="180000" bIns="45720" rtlCol="0" anchor="ctr" anchorCtr="0">
            <a:normAutofit/>
          </a:bodyPr>
          <a:lstStyle/>
          <a:p>
            <a:pPr indent="0" algn="ctr">
              <a:buNone/>
            </a:pPr>
            <a:r>
              <a:rPr lang="is-IS" sz="4800" dirty="0" err="1" smtClean="0">
                <a:solidFill>
                  <a:schemeClr val="bg1"/>
                </a:solidFill>
              </a:rPr>
              <a:t>Monetary</a:t>
            </a:r>
            <a:r>
              <a:rPr lang="is-IS" sz="4800" dirty="0" smtClean="0">
                <a:solidFill>
                  <a:schemeClr val="bg1"/>
                </a:solidFill>
              </a:rPr>
              <a:t> Bulletin</a:t>
            </a:r>
            <a:br>
              <a:rPr lang="is-IS" sz="4800" dirty="0" smtClean="0">
                <a:solidFill>
                  <a:schemeClr val="bg1"/>
                </a:solidFill>
              </a:rPr>
            </a:br>
            <a:r>
              <a:rPr lang="is-IS" sz="4800" dirty="0" smtClean="0">
                <a:solidFill>
                  <a:schemeClr val="bg1"/>
                </a:solidFill>
              </a:rPr>
              <a:t>2015/4</a:t>
            </a:r>
            <a:endParaRPr lang="is-I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529395"/>
            <a:ext cx="5181600" cy="5089890"/>
          </a:xfrm>
          <a:solidFill>
            <a:schemeClr val="accent1">
              <a:tint val="40000"/>
              <a:hueOff val="0"/>
              <a:satOff val="0"/>
              <a:lumOff val="0"/>
            </a:schemeClr>
          </a:solidFill>
        </p:spPr>
        <p:txBody>
          <a:bodyPr vert="horz" lIns="360000" tIns="45720" rIns="91440" bIns="45720" rtlCol="0" anchor="ctr" anchorCtr="0">
            <a:normAutofit/>
          </a:bodyPr>
          <a:lstStyle/>
          <a:p>
            <a:pPr marL="0" indent="0" algn="ctr">
              <a:buNone/>
            </a:pPr>
            <a:r>
              <a:rPr lang="is-IS" sz="4000" dirty="0" err="1" smtClean="0">
                <a:solidFill>
                  <a:schemeClr val="tx1"/>
                </a:solidFill>
              </a:rPr>
              <a:t>Chapter</a:t>
            </a:r>
            <a:r>
              <a:rPr lang="is-IS" sz="4000" dirty="0" smtClean="0">
                <a:solidFill>
                  <a:schemeClr val="tx1"/>
                </a:solidFill>
              </a:rPr>
              <a:t> IV</a:t>
            </a:r>
            <a:endParaRPr lang="is-I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61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4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685800"/>
            <a:ext cx="51657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1972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4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13" y="685800"/>
            <a:ext cx="58451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8157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4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8" y="685800"/>
            <a:ext cx="38179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6204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4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38" y="685800"/>
            <a:ext cx="44291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11273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4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863" y="685800"/>
            <a:ext cx="39766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7400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4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588" y="685800"/>
            <a:ext cx="48212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38833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4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288" y="685800"/>
            <a:ext cx="47958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3401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4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25" y="685800"/>
            <a:ext cx="38401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59942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4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675" y="685800"/>
            <a:ext cx="39290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4957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1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50" y="685800"/>
            <a:ext cx="48117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09816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4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338" y="685800"/>
            <a:ext cx="45037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17809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4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25" y="685800"/>
            <a:ext cx="46529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5824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66" y="979715"/>
            <a:ext cx="4694513" cy="505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491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4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88" y="685800"/>
            <a:ext cx="5838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2098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835" y="701355"/>
            <a:ext cx="4663794" cy="526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118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4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685800"/>
            <a:ext cx="4470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88779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79" y="565398"/>
            <a:ext cx="4370841" cy="572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282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4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288" y="685800"/>
            <a:ext cx="47958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0249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4 (1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13" y="685800"/>
            <a:ext cx="43973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4621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311" y="807714"/>
            <a:ext cx="4297031" cy="55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36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1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75" y="685800"/>
            <a:ext cx="49450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2863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4 (2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685800"/>
            <a:ext cx="4191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9940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4 (2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25" y="685800"/>
            <a:ext cx="4248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3090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4 (2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913" y="685800"/>
            <a:ext cx="41925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0382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4 (2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85800"/>
            <a:ext cx="44180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15997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4 (2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88" y="685800"/>
            <a:ext cx="50006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8894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38200" y="1529395"/>
            <a:ext cx="5181600" cy="5089890"/>
          </a:xfrm>
          <a:solidFill>
            <a:schemeClr val="accent1"/>
          </a:solidFill>
        </p:spPr>
        <p:txBody>
          <a:bodyPr vert="horz" lIns="0" tIns="45720" rIns="180000" bIns="45720" rtlCol="0" anchor="ctr" anchorCtr="0">
            <a:normAutofit/>
          </a:bodyPr>
          <a:lstStyle/>
          <a:p>
            <a:pPr indent="0" algn="ctr">
              <a:buNone/>
            </a:pPr>
            <a:r>
              <a:rPr lang="is-IS" sz="4800" dirty="0" err="1" smtClean="0">
                <a:solidFill>
                  <a:schemeClr val="bg1"/>
                </a:solidFill>
              </a:rPr>
              <a:t>Monetary</a:t>
            </a:r>
            <a:r>
              <a:rPr lang="is-IS" sz="4800" dirty="0" smtClean="0">
                <a:solidFill>
                  <a:schemeClr val="bg1"/>
                </a:solidFill>
              </a:rPr>
              <a:t> Bulletin</a:t>
            </a:r>
            <a:br>
              <a:rPr lang="is-IS" sz="4800" dirty="0" smtClean="0">
                <a:solidFill>
                  <a:schemeClr val="bg1"/>
                </a:solidFill>
              </a:rPr>
            </a:br>
            <a:r>
              <a:rPr lang="is-IS" sz="4800" dirty="0" smtClean="0">
                <a:solidFill>
                  <a:schemeClr val="bg1"/>
                </a:solidFill>
              </a:rPr>
              <a:t>2015/4</a:t>
            </a:r>
            <a:endParaRPr lang="is-I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529395"/>
            <a:ext cx="5181600" cy="5089890"/>
          </a:xfrm>
          <a:solidFill>
            <a:schemeClr val="accent1">
              <a:tint val="40000"/>
              <a:hueOff val="0"/>
              <a:satOff val="0"/>
              <a:lumOff val="0"/>
            </a:schemeClr>
          </a:solidFill>
        </p:spPr>
        <p:txBody>
          <a:bodyPr vert="horz" lIns="360000" tIns="45720" rIns="91440" bIns="45720" rtlCol="0" anchor="ctr" anchorCtr="0">
            <a:normAutofit/>
          </a:bodyPr>
          <a:lstStyle/>
          <a:p>
            <a:pPr marL="0" indent="0" algn="ctr">
              <a:buNone/>
            </a:pPr>
            <a:r>
              <a:rPr lang="is-IS" sz="4000" dirty="0" err="1" smtClean="0">
                <a:solidFill>
                  <a:schemeClr val="tx1"/>
                </a:solidFill>
              </a:rPr>
              <a:t>Chapter</a:t>
            </a:r>
            <a:r>
              <a:rPr lang="is-IS" sz="4000" dirty="0" smtClean="0">
                <a:solidFill>
                  <a:schemeClr val="tx1"/>
                </a:solidFill>
              </a:rPr>
              <a:t> V</a:t>
            </a:r>
            <a:endParaRPr lang="is-I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68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5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685800"/>
            <a:ext cx="43672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66513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5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38" y="685800"/>
            <a:ext cx="37433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6416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5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638" y="685800"/>
            <a:ext cx="42751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14190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5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588" y="685800"/>
            <a:ext cx="3806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910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1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685800"/>
            <a:ext cx="4648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39648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5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63" y="685800"/>
            <a:ext cx="41544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2049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5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975" y="685800"/>
            <a:ext cx="37004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3836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5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363" y="685800"/>
            <a:ext cx="46116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51039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5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685800"/>
            <a:ext cx="48545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06164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5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725" y="685800"/>
            <a:ext cx="49085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75595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5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50" y="685800"/>
            <a:ext cx="44069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5631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5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5" y="685800"/>
            <a:ext cx="39036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1463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5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763" y="685800"/>
            <a:ext cx="40528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231389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38200" y="1529395"/>
            <a:ext cx="5181600" cy="5089890"/>
          </a:xfrm>
          <a:solidFill>
            <a:schemeClr val="accent1"/>
          </a:solidFill>
        </p:spPr>
        <p:txBody>
          <a:bodyPr vert="horz" lIns="0" tIns="45720" rIns="180000" bIns="45720" rtlCol="0" anchor="ctr" anchorCtr="0">
            <a:normAutofit/>
          </a:bodyPr>
          <a:lstStyle/>
          <a:p>
            <a:pPr indent="0" algn="ctr">
              <a:buNone/>
            </a:pPr>
            <a:r>
              <a:rPr lang="is-IS" sz="4800" dirty="0" err="1" smtClean="0">
                <a:solidFill>
                  <a:schemeClr val="bg1"/>
                </a:solidFill>
              </a:rPr>
              <a:t>Monetary</a:t>
            </a:r>
            <a:r>
              <a:rPr lang="is-IS" sz="4800" dirty="0" smtClean="0">
                <a:solidFill>
                  <a:schemeClr val="bg1"/>
                </a:solidFill>
              </a:rPr>
              <a:t> Bulletin</a:t>
            </a:r>
            <a:br>
              <a:rPr lang="is-IS" sz="4800" dirty="0" smtClean="0">
                <a:solidFill>
                  <a:schemeClr val="bg1"/>
                </a:solidFill>
              </a:rPr>
            </a:br>
            <a:r>
              <a:rPr lang="is-IS" sz="4800" dirty="0" smtClean="0">
                <a:solidFill>
                  <a:schemeClr val="bg1"/>
                </a:solidFill>
              </a:rPr>
              <a:t>2015/4</a:t>
            </a:r>
            <a:endParaRPr lang="is-I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529395"/>
            <a:ext cx="5181600" cy="5089890"/>
          </a:xfrm>
          <a:solidFill>
            <a:schemeClr val="accent1">
              <a:tint val="40000"/>
              <a:hueOff val="0"/>
              <a:satOff val="0"/>
              <a:lumOff val="0"/>
            </a:schemeClr>
          </a:solidFill>
        </p:spPr>
        <p:txBody>
          <a:bodyPr vert="horz" lIns="360000" tIns="45720" rIns="91440" bIns="45720" rtlCol="0" anchor="ctr" anchorCtr="0">
            <a:normAutofit/>
          </a:bodyPr>
          <a:lstStyle/>
          <a:p>
            <a:pPr marL="0" indent="0" algn="ctr">
              <a:buNone/>
            </a:pPr>
            <a:r>
              <a:rPr lang="is-IS" sz="4000" dirty="0" smtClean="0">
                <a:solidFill>
                  <a:schemeClr val="tx1"/>
                </a:solidFill>
              </a:rPr>
              <a:t>Box 1</a:t>
            </a:r>
            <a:endParaRPr lang="is-I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5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R1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88" y="685800"/>
            <a:ext cx="40846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165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1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988" y="685800"/>
            <a:ext cx="47720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31925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R1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685800"/>
            <a:ext cx="43418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9773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R1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75" y="685800"/>
            <a:ext cx="52244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32970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R1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563" y="685800"/>
            <a:ext cx="44608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3659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R1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563" y="685800"/>
            <a:ext cx="36972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63996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R1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50" y="685800"/>
            <a:ext cx="44831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780559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154-R1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8" y="685800"/>
            <a:ext cx="38179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62133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38200" y="1529395"/>
            <a:ext cx="5181600" cy="5089890"/>
          </a:xfrm>
          <a:solidFill>
            <a:schemeClr val="accent1"/>
          </a:solidFill>
        </p:spPr>
        <p:txBody>
          <a:bodyPr vert="horz" lIns="0" tIns="45720" rIns="180000" bIns="45720" rtlCol="0" anchor="ctr" anchorCtr="0">
            <a:normAutofit/>
          </a:bodyPr>
          <a:lstStyle/>
          <a:p>
            <a:pPr indent="0" algn="ctr">
              <a:buNone/>
            </a:pPr>
            <a:r>
              <a:rPr lang="is-IS" sz="4800" dirty="0" err="1" smtClean="0">
                <a:solidFill>
                  <a:schemeClr val="bg1"/>
                </a:solidFill>
              </a:rPr>
              <a:t>Monetary</a:t>
            </a:r>
            <a:r>
              <a:rPr lang="is-IS" sz="4800" dirty="0" smtClean="0">
                <a:solidFill>
                  <a:schemeClr val="bg1"/>
                </a:solidFill>
              </a:rPr>
              <a:t> Bulletin</a:t>
            </a:r>
            <a:br>
              <a:rPr lang="is-IS" sz="4800" dirty="0" smtClean="0">
                <a:solidFill>
                  <a:schemeClr val="bg1"/>
                </a:solidFill>
              </a:rPr>
            </a:br>
            <a:r>
              <a:rPr lang="is-IS" sz="4800" dirty="0" smtClean="0">
                <a:solidFill>
                  <a:schemeClr val="bg1"/>
                </a:solidFill>
              </a:rPr>
              <a:t>2015/4</a:t>
            </a:r>
            <a:endParaRPr lang="is-I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529395"/>
            <a:ext cx="5181600" cy="5089890"/>
          </a:xfrm>
          <a:solidFill>
            <a:schemeClr val="accent1">
              <a:tint val="40000"/>
              <a:hueOff val="0"/>
              <a:satOff val="0"/>
              <a:lumOff val="0"/>
            </a:schemeClr>
          </a:solidFill>
        </p:spPr>
        <p:txBody>
          <a:bodyPr vert="horz" lIns="360000" tIns="45720" rIns="91440" bIns="45720" rtlCol="0" anchor="ctr" anchorCtr="0">
            <a:normAutofit/>
          </a:bodyPr>
          <a:lstStyle/>
          <a:p>
            <a:pPr marL="0" indent="0" algn="ctr">
              <a:buNone/>
            </a:pPr>
            <a:r>
              <a:rPr lang="is-IS" sz="4000" dirty="0" smtClean="0">
                <a:solidFill>
                  <a:schemeClr val="tx1"/>
                </a:solidFill>
              </a:rPr>
              <a:t>Box 2</a:t>
            </a:r>
            <a:endParaRPr lang="is-I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31" y="286505"/>
            <a:ext cx="4300737" cy="628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0183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76" y="480729"/>
            <a:ext cx="4804033" cy="657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892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66" y="491784"/>
            <a:ext cx="4854161" cy="573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11430"/>
      </p:ext>
    </p:extLst>
  </p:cSld>
  <p:clrMapOvr>
    <a:masterClrMapping/>
  </p:clrMapOvr>
</p:sld>
</file>

<file path=ppt/theme/theme1.xml><?xml version="1.0" encoding="utf-8"?>
<a:theme xmlns:a="http://schemas.openxmlformats.org/drawingml/2006/main" name="Myndir i Peningamál 2015_4_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Myndir i Peningamál 2015_4_template</Template>
  <TotalTime>60</TotalTime>
  <Words>49</Words>
  <Application>Microsoft Office PowerPoint</Application>
  <PresentationFormat>Widescreen</PresentationFormat>
  <Paragraphs>29</Paragraphs>
  <Slides>114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8" baseType="lpstr">
      <vt:lpstr>Arial</vt:lpstr>
      <vt:lpstr>Calibri</vt:lpstr>
      <vt:lpstr>Calibri Light</vt:lpstr>
      <vt:lpstr>Myndir i Peningamál 2015_4_template</vt:lpstr>
      <vt:lpstr>Monetary Bulletin 2015/4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NEMESIS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Monetary Bulletin 2015/4</dc:title>
  <dc:creator>SÍ Elís Pétursson</dc:creator>
  <cp:lastModifiedBy>SÍ Elís Pétursson</cp:lastModifiedBy>
  <cp:revision>7</cp:revision>
  <dcterms:created xsi:type="dcterms:W3CDTF">2015-11-11T13:57:53Z</dcterms:created>
  <dcterms:modified xsi:type="dcterms:W3CDTF">2015-11-13T10:59:38Z</dcterms:modified>
</cp:coreProperties>
</file>