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handoutMasterIdLst>
    <p:handoutMasterId r:id="rId141"/>
  </p:handoutMasterIdLst>
  <p:sldIdLst>
    <p:sldId id="258" r:id="rId2"/>
    <p:sldId id="413" r:id="rId3"/>
    <p:sldId id="668" r:id="rId4"/>
    <p:sldId id="669" r:id="rId5"/>
    <p:sldId id="670" r:id="rId6"/>
    <p:sldId id="671" r:id="rId7"/>
    <p:sldId id="672" r:id="rId8"/>
    <p:sldId id="673" r:id="rId9"/>
    <p:sldId id="674" r:id="rId10"/>
    <p:sldId id="675" r:id="rId11"/>
    <p:sldId id="676" r:id="rId12"/>
    <p:sldId id="677" r:id="rId13"/>
    <p:sldId id="678" r:id="rId14"/>
    <p:sldId id="679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  <p:sldId id="688" r:id="rId24"/>
    <p:sldId id="521" r:id="rId25"/>
    <p:sldId id="689" r:id="rId26"/>
    <p:sldId id="690" r:id="rId27"/>
    <p:sldId id="691" r:id="rId28"/>
    <p:sldId id="692" r:id="rId29"/>
    <p:sldId id="693" r:id="rId30"/>
    <p:sldId id="694" r:id="rId31"/>
    <p:sldId id="522" r:id="rId32"/>
    <p:sldId id="712" r:id="rId33"/>
    <p:sldId id="713" r:id="rId34"/>
    <p:sldId id="695" r:id="rId35"/>
    <p:sldId id="696" r:id="rId36"/>
    <p:sldId id="697" r:id="rId37"/>
    <p:sldId id="698" r:id="rId38"/>
    <p:sldId id="699" r:id="rId39"/>
    <p:sldId id="700" r:id="rId40"/>
    <p:sldId id="701" r:id="rId41"/>
    <p:sldId id="702" r:id="rId42"/>
    <p:sldId id="703" r:id="rId43"/>
    <p:sldId id="704" r:id="rId44"/>
    <p:sldId id="705" r:id="rId45"/>
    <p:sldId id="706" r:id="rId46"/>
    <p:sldId id="600" r:id="rId47"/>
    <p:sldId id="714" r:id="rId48"/>
    <p:sldId id="715" r:id="rId49"/>
    <p:sldId id="716" r:id="rId50"/>
    <p:sldId id="746" r:id="rId51"/>
    <p:sldId id="747" r:id="rId52"/>
    <p:sldId id="748" r:id="rId53"/>
    <p:sldId id="749" r:id="rId54"/>
    <p:sldId id="750" r:id="rId55"/>
    <p:sldId id="751" r:id="rId56"/>
    <p:sldId id="752" r:id="rId57"/>
    <p:sldId id="753" r:id="rId58"/>
    <p:sldId id="717" r:id="rId59"/>
    <p:sldId id="718" r:id="rId60"/>
    <p:sldId id="719" r:id="rId61"/>
    <p:sldId id="720" r:id="rId62"/>
    <p:sldId id="721" r:id="rId63"/>
    <p:sldId id="722" r:id="rId64"/>
    <p:sldId id="723" r:id="rId65"/>
    <p:sldId id="724" r:id="rId66"/>
    <p:sldId id="725" r:id="rId67"/>
    <p:sldId id="726" r:id="rId68"/>
    <p:sldId id="727" r:id="rId69"/>
    <p:sldId id="549" r:id="rId70"/>
    <p:sldId id="754" r:id="rId71"/>
    <p:sldId id="755" r:id="rId72"/>
    <p:sldId id="756" r:id="rId73"/>
    <p:sldId id="757" r:id="rId74"/>
    <p:sldId id="758" r:id="rId75"/>
    <p:sldId id="759" r:id="rId76"/>
    <p:sldId id="550" r:id="rId77"/>
    <p:sldId id="551" r:id="rId78"/>
    <p:sldId id="760" r:id="rId79"/>
    <p:sldId id="761" r:id="rId80"/>
    <p:sldId id="762" r:id="rId81"/>
    <p:sldId id="763" r:id="rId82"/>
    <p:sldId id="764" r:id="rId83"/>
    <p:sldId id="765" r:id="rId84"/>
    <p:sldId id="766" r:id="rId85"/>
    <p:sldId id="767" r:id="rId86"/>
    <p:sldId id="768" r:id="rId87"/>
    <p:sldId id="769" r:id="rId88"/>
    <p:sldId id="770" r:id="rId89"/>
    <p:sldId id="771" r:id="rId90"/>
    <p:sldId id="772" r:id="rId91"/>
    <p:sldId id="773" r:id="rId92"/>
    <p:sldId id="774" r:id="rId93"/>
    <p:sldId id="775" r:id="rId94"/>
    <p:sldId id="776" r:id="rId95"/>
    <p:sldId id="628" r:id="rId96"/>
    <p:sldId id="566" r:id="rId97"/>
    <p:sldId id="777" r:id="rId98"/>
    <p:sldId id="778" r:id="rId99"/>
    <p:sldId id="779" r:id="rId100"/>
    <p:sldId id="780" r:id="rId101"/>
    <p:sldId id="781" r:id="rId102"/>
    <p:sldId id="812" r:id="rId103"/>
    <p:sldId id="567" r:id="rId104"/>
    <p:sldId id="474" r:id="rId105"/>
    <p:sldId id="475" r:id="rId106"/>
    <p:sldId id="783" r:id="rId107"/>
    <p:sldId id="784" r:id="rId108"/>
    <p:sldId id="785" r:id="rId109"/>
    <p:sldId id="786" r:id="rId110"/>
    <p:sldId id="787" r:id="rId111"/>
    <p:sldId id="788" r:id="rId112"/>
    <p:sldId id="789" r:id="rId113"/>
    <p:sldId id="790" r:id="rId114"/>
    <p:sldId id="791" r:id="rId115"/>
    <p:sldId id="792" r:id="rId116"/>
    <p:sldId id="793" r:id="rId117"/>
    <p:sldId id="794" r:id="rId118"/>
    <p:sldId id="795" r:id="rId119"/>
    <p:sldId id="796" r:id="rId120"/>
    <p:sldId id="797" r:id="rId121"/>
    <p:sldId id="484" r:id="rId122"/>
    <p:sldId id="485" r:id="rId123"/>
    <p:sldId id="646" r:id="rId124"/>
    <p:sldId id="798" r:id="rId125"/>
    <p:sldId id="799" r:id="rId126"/>
    <p:sldId id="800" r:id="rId127"/>
    <p:sldId id="488" r:id="rId128"/>
    <p:sldId id="801" r:id="rId129"/>
    <p:sldId id="802" r:id="rId130"/>
    <p:sldId id="803" r:id="rId131"/>
    <p:sldId id="804" r:id="rId132"/>
    <p:sldId id="805" r:id="rId133"/>
    <p:sldId id="806" r:id="rId134"/>
    <p:sldId id="807" r:id="rId135"/>
    <p:sldId id="808" r:id="rId136"/>
    <p:sldId id="809" r:id="rId137"/>
    <p:sldId id="810" r:id="rId138"/>
    <p:sldId id="811" r:id="rId13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>
        <p:scale>
          <a:sx n="100" d="100"/>
          <a:sy n="100" d="100"/>
        </p:scale>
        <p:origin x="-874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2014/2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Economic and monetary developments and prospects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7" y="1547195"/>
            <a:ext cx="3992550" cy="4266848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349091"/>
            <a:ext cx="4144938" cy="4663055"/>
          </a:xfrm>
        </p:spPr>
      </p:pic>
    </p:spTree>
    <p:extLst>
      <p:ext uri="{BB962C8B-B14F-4D97-AF65-F5344CB8AC3E}">
        <p14:creationId xmlns:p14="http://schemas.microsoft.com/office/powerpoint/2010/main" val="2237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91" y="1370426"/>
            <a:ext cx="4138842" cy="4620386"/>
          </a:xfrm>
        </p:spPr>
      </p:pic>
    </p:spTree>
    <p:extLst>
      <p:ext uri="{BB962C8B-B14F-4D97-AF65-F5344CB8AC3E}">
        <p14:creationId xmlns:p14="http://schemas.microsoft.com/office/powerpoint/2010/main" val="2237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0" y="1166226"/>
            <a:ext cx="4297325" cy="5028785"/>
          </a:xfrm>
        </p:spPr>
      </p:pic>
    </p:spTree>
    <p:extLst>
      <p:ext uri="{BB962C8B-B14F-4D97-AF65-F5344CB8AC3E}">
        <p14:creationId xmlns:p14="http://schemas.microsoft.com/office/powerpoint/2010/main" val="26521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69" y="908050"/>
            <a:ext cx="3885686" cy="5545138"/>
          </a:xfrm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9" y="1190608"/>
            <a:ext cx="4132747" cy="4980021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32" y="908050"/>
            <a:ext cx="4208960" cy="5545138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3314" name="Picture 2" descr="G:\UMBROTSVINNA\Monetary Bulletin\2014\MB_2_2014\PNG\MB142-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836712"/>
            <a:ext cx="4218084" cy="5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01" y="908050"/>
            <a:ext cx="4358623" cy="5545138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19935"/>
            <a:ext cx="4059601" cy="5321368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9" y="971171"/>
            <a:ext cx="4754487" cy="5418896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9" y="1068698"/>
            <a:ext cx="4754487" cy="5223841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074794"/>
            <a:ext cx="4029123" cy="5211650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105271"/>
            <a:ext cx="4120556" cy="5150695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4338" name="Picture 2" descr="G:\UMBROTSVINNA\Monetary Bulletin\2014\MB_2_2014\PNG\MB142-V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89" y="980728"/>
            <a:ext cx="4279039" cy="57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39" y="1321662"/>
            <a:ext cx="6162547" cy="4717914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5362" name="Picture 2" descr="G:\UMBROTSVINNA\Monetary Bulletin\2014\MB_2_2014\PNG\MB142-V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10" y="980728"/>
            <a:ext cx="4157129" cy="5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1144892"/>
            <a:ext cx="4352185" cy="5071453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6386" name="Picture 2" descr="G:\UMBROTSVINNA\Monetary Bulletin\2014\MB_2_2014\PNG\MB142-V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19" y="1387008"/>
            <a:ext cx="4248561" cy="40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7410" name="Picture 2" descr="G:\UMBROTSVINNA\Monetary Bulletin\2014\MB_2_2014\PNG\MB142-V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0" y="1231573"/>
            <a:ext cx="4547240" cy="43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214990"/>
            <a:ext cx="4224179" cy="4931257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8434" name="Picture 2" descr="G:\UMBROTSVINNA\Monetary Bulletin\2014\MB_2_2014\PNG\MB142-V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908720"/>
            <a:ext cx="4443617" cy="55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010791"/>
            <a:ext cx="4224179" cy="5339655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1" y="908050"/>
            <a:ext cx="3829063" cy="5545138"/>
          </a:xfrm>
        </p:spPr>
      </p:pic>
    </p:spTree>
    <p:extLst>
      <p:ext uri="{BB962C8B-B14F-4D97-AF65-F5344CB8AC3E}">
        <p14:creationId xmlns:p14="http://schemas.microsoft.com/office/powerpoint/2010/main" val="82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77" y="908050"/>
            <a:ext cx="4139071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19458" name="Picture 2" descr="G:\UMBROTSVINNA\Monetary Bulletin\2014\MB_2_2014\PNG\MB142-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188905"/>
            <a:ext cx="4065696" cy="44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8" y="908050"/>
            <a:ext cx="4289968" cy="5545138"/>
          </a:xfrm>
        </p:spPr>
      </p:pic>
    </p:spTree>
    <p:extLst>
      <p:ext uri="{BB962C8B-B14F-4D97-AF65-F5344CB8AC3E}">
        <p14:creationId xmlns:p14="http://schemas.microsoft.com/office/powerpoint/2010/main" val="3756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20482" name="Picture 2" descr="G:\UMBROTSVINNA\Monetary Bulletin\2014\MB_2_2014\PNG\MB142-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850605"/>
            <a:ext cx="4077887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64" y="908050"/>
            <a:ext cx="4150097" cy="5545138"/>
          </a:xfrm>
        </p:spPr>
      </p:pic>
    </p:spTree>
    <p:extLst>
      <p:ext uri="{BB962C8B-B14F-4D97-AF65-F5344CB8AC3E}">
        <p14:creationId xmlns:p14="http://schemas.microsoft.com/office/powerpoint/2010/main" val="36731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21506" name="Picture 2" descr="G:\UMBROTSVINNA\Monetary Bulletin\2014\MB_2_2014\PNG\MB142-V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2" y="1124744"/>
            <a:ext cx="4120556" cy="53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03" y="919359"/>
            <a:ext cx="4035219" cy="5522520"/>
          </a:xfrm>
        </p:spPr>
      </p:pic>
    </p:spTree>
    <p:extLst>
      <p:ext uri="{BB962C8B-B14F-4D97-AF65-F5344CB8AC3E}">
        <p14:creationId xmlns:p14="http://schemas.microsoft.com/office/powerpoint/2010/main" val="6991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980314"/>
            <a:ext cx="4120556" cy="5400610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49" y="908050"/>
            <a:ext cx="3497126" cy="5545138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72898"/>
            <a:ext cx="4004741" cy="4815442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55" y="908050"/>
            <a:ext cx="3499714" cy="5545138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27" y="1041269"/>
            <a:ext cx="4236370" cy="5278700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91184"/>
            <a:ext cx="4065696" cy="4778869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096128"/>
            <a:ext cx="4029123" cy="5168981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955932"/>
            <a:ext cx="3919404" cy="5449374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22530" name="Picture 2" descr="G:\UMBROTSVINNA\Monetary Bulletin\2014\MB_2_2014\PNG\MB142-V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836712"/>
            <a:ext cx="3919404" cy="58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06" y="908050"/>
            <a:ext cx="3960812" cy="5545138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318614"/>
            <a:ext cx="3919404" cy="4724010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9" y="1035173"/>
            <a:ext cx="3943786" cy="5290891"/>
          </a:xfrm>
        </p:spPr>
      </p:pic>
    </p:spTree>
    <p:extLst>
      <p:ext uri="{BB962C8B-B14F-4D97-AF65-F5344CB8AC3E}">
        <p14:creationId xmlns:p14="http://schemas.microsoft.com/office/powerpoint/2010/main" val="42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535004"/>
            <a:ext cx="3986455" cy="4291230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10" y="908050"/>
            <a:ext cx="3653205" cy="5545138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547195"/>
            <a:ext cx="3919404" cy="4266848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098" name="Picture 2" descr="G:\UMBROTSVINNA\Monetary Bulletin\2014\MB_2_2014\PNG\MB142-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28" y="884130"/>
            <a:ext cx="4272943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278993"/>
            <a:ext cx="4114460" cy="4803251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29" y="1123558"/>
            <a:ext cx="4376566" cy="5114122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6" name="Picture 2" descr="G:\UMBROTSVINNA\Monetary Bulletin\2014\MB_2_2014\PNG\MB142-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2350"/>
            <a:ext cx="401161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62" y="986409"/>
            <a:ext cx="4602100" cy="5388419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122" name="Picture 2" descr="G:\UMBROTSVINNA\Monetary Bulletin\2014\MB_2_2014\PNG\MB142-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0" y="908720"/>
            <a:ext cx="4315612" cy="55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89" y="908050"/>
            <a:ext cx="4054446" cy="5545138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9" y="1166226"/>
            <a:ext cx="3943786" cy="5028785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07744"/>
            <a:ext cx="4004741" cy="5345750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44" y="1083937"/>
            <a:ext cx="3876736" cy="5193363"/>
          </a:xfrm>
        </p:spPr>
      </p:pic>
    </p:spTree>
    <p:extLst>
      <p:ext uri="{BB962C8B-B14F-4D97-AF65-F5344CB8AC3E}">
        <p14:creationId xmlns:p14="http://schemas.microsoft.com/office/powerpoint/2010/main" val="1899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33" y="908050"/>
            <a:ext cx="3772559" cy="5545138"/>
          </a:xfrm>
        </p:spPr>
      </p:pic>
    </p:spTree>
    <p:extLst>
      <p:ext uri="{BB962C8B-B14F-4D97-AF65-F5344CB8AC3E}">
        <p14:creationId xmlns:p14="http://schemas.microsoft.com/office/powerpoint/2010/main" val="1899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446619"/>
            <a:ext cx="4169320" cy="4467999"/>
          </a:xfrm>
        </p:spPr>
      </p:pic>
    </p:spTree>
    <p:extLst>
      <p:ext uri="{BB962C8B-B14F-4D97-AF65-F5344CB8AC3E}">
        <p14:creationId xmlns:p14="http://schemas.microsoft.com/office/powerpoint/2010/main" val="1899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315566"/>
            <a:ext cx="3986455" cy="4730105"/>
          </a:xfrm>
        </p:spPr>
      </p:pic>
    </p:spTree>
    <p:extLst>
      <p:ext uri="{BB962C8B-B14F-4D97-AF65-F5344CB8AC3E}">
        <p14:creationId xmlns:p14="http://schemas.microsoft.com/office/powerpoint/2010/main" val="1899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178417"/>
            <a:ext cx="3980359" cy="5004403"/>
          </a:xfrm>
        </p:spPr>
      </p:pic>
    </p:spTree>
    <p:extLst>
      <p:ext uri="{BB962C8B-B14F-4D97-AF65-F5344CB8AC3E}">
        <p14:creationId xmlns:p14="http://schemas.microsoft.com/office/powerpoint/2010/main" val="1899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45" y="908050"/>
            <a:ext cx="4005135" cy="5545138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Box </a:t>
            </a:r>
            <a:r>
              <a:rPr lang="is-IS" sz="2000" dirty="0" smtClean="0"/>
              <a:t>I-1 </a:t>
            </a:r>
            <a:r>
              <a:rPr lang="is-IS" sz="2000" dirty="0" err="1" smtClean="0"/>
              <a:t>Enhanced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stability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br>
              <a:rPr lang="is-IS" sz="2000" dirty="0" smtClean="0"/>
            </a:br>
            <a:r>
              <a:rPr lang="is-IS" sz="2000" dirty="0" err="1" smtClean="0"/>
              <a:t>role</a:t>
            </a:r>
            <a:r>
              <a:rPr lang="is-IS" sz="2000" dirty="0" smtClean="0"/>
              <a:t> of </a:t>
            </a:r>
            <a:r>
              <a:rPr lang="is-IS" sz="2000" dirty="0" err="1" smtClean="0"/>
              <a:t>monetary</a:t>
            </a:r>
            <a:r>
              <a:rPr lang="is-IS" sz="2000" dirty="0" smtClean="0"/>
              <a:t> </a:t>
            </a:r>
            <a:r>
              <a:rPr lang="is-IS" sz="2000" dirty="0" err="1" smtClean="0"/>
              <a:t>policy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01648"/>
            <a:ext cx="3980359" cy="5357941"/>
          </a:xfrm>
        </p:spPr>
      </p:pic>
    </p:spTree>
    <p:extLst>
      <p:ext uri="{BB962C8B-B14F-4D97-AF65-F5344CB8AC3E}">
        <p14:creationId xmlns:p14="http://schemas.microsoft.com/office/powerpoint/2010/main" val="1899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7" y="1141844"/>
            <a:ext cx="4370471" cy="5077549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388712"/>
            <a:ext cx="4254657" cy="4583813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14" y="1065651"/>
            <a:ext cx="4199797" cy="5229936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949836"/>
            <a:ext cx="4303421" cy="5461565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300327"/>
            <a:ext cx="4065696" cy="4760583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333853"/>
            <a:ext cx="3919404" cy="4693532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181465"/>
            <a:ext cx="4230275" cy="4998307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193656"/>
            <a:ext cx="3986455" cy="4973925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76" y="1083937"/>
            <a:ext cx="3962073" cy="5193363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050" name="Picture 2" descr="G:\UMBROTSVINNA\Monetary Bulletin\2014\MB_2_2014\PNG\MB142-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5" y="1196751"/>
            <a:ext cx="4157129" cy="53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358235"/>
            <a:ext cx="4120556" cy="4644768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7" y="1141844"/>
            <a:ext cx="4370471" cy="5077549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908050"/>
            <a:ext cx="4081268" cy="5545138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467954"/>
            <a:ext cx="4400948" cy="4425330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31" y="908050"/>
            <a:ext cx="3868562" cy="5545138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0" y="1236325"/>
            <a:ext cx="4163224" cy="4888588"/>
          </a:xfrm>
        </p:spPr>
      </p:pic>
    </p:spTree>
    <p:extLst>
      <p:ext uri="{BB962C8B-B14F-4D97-AF65-F5344CB8AC3E}">
        <p14:creationId xmlns:p14="http://schemas.microsoft.com/office/powerpoint/2010/main" val="2826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53" y="908050"/>
            <a:ext cx="3769319" cy="5545138"/>
          </a:xfrm>
        </p:spPr>
      </p:pic>
    </p:spTree>
    <p:extLst>
      <p:ext uri="{BB962C8B-B14F-4D97-AF65-F5344CB8AC3E}">
        <p14:creationId xmlns:p14="http://schemas.microsoft.com/office/powerpoint/2010/main" val="206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48" y="908050"/>
            <a:ext cx="3455128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18" y="908050"/>
            <a:ext cx="3843788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486240"/>
            <a:ext cx="3913309" cy="4388757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595959"/>
            <a:ext cx="4090078" cy="4169320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074794"/>
            <a:ext cx="4023028" cy="5211650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6146" name="Picture 2" descr="G:\UMBROTSVINNA\Monetary Bulletin\2014\MB_2_2014\PNG\MB142-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896321"/>
            <a:ext cx="4059601" cy="50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13" y="908050"/>
            <a:ext cx="3477199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190608"/>
            <a:ext cx="4400948" cy="4980021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7170" name="Picture 2" descr="G:\UMBROTSVINNA\Monetary Bulletin\2014\MB_2_2014\PNG\MB142-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40" y="908720"/>
            <a:ext cx="4169320" cy="56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1007744"/>
            <a:ext cx="4175415" cy="5345750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47940"/>
            <a:ext cx="4065696" cy="506535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53" y="908050"/>
            <a:ext cx="3942118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123558"/>
            <a:ext cx="4071792" cy="5114122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8" y="986409"/>
            <a:ext cx="4157129" cy="5388419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8" y="1163179"/>
            <a:ext cx="3968168" cy="5034880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53" y="1071746"/>
            <a:ext cx="4577718" cy="5217745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02224"/>
            <a:ext cx="4077887" cy="5156790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92" y="908050"/>
            <a:ext cx="4420641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5" y="1306423"/>
            <a:ext cx="4041314" cy="4748392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44892"/>
            <a:ext cx="4090078" cy="5071453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09" y="908050"/>
            <a:ext cx="4920406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0" y="1019935"/>
            <a:ext cx="4218084" cy="532136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43" y="908050"/>
            <a:ext cx="3962538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35" y="908050"/>
            <a:ext cx="3476355" cy="5545138"/>
          </a:xfrm>
        </p:spPr>
      </p:pic>
    </p:spTree>
    <p:extLst>
      <p:ext uri="{BB962C8B-B14F-4D97-AF65-F5344CB8AC3E}">
        <p14:creationId xmlns:p14="http://schemas.microsoft.com/office/powerpoint/2010/main" val="1763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27181"/>
            <a:ext cx="4090078" cy="4906875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37" y="908050"/>
            <a:ext cx="3694950" cy="5545138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04" y="1251563"/>
            <a:ext cx="4443617" cy="4858111"/>
          </a:xfrm>
        </p:spPr>
      </p:pic>
    </p:spTree>
    <p:extLst>
      <p:ext uri="{BB962C8B-B14F-4D97-AF65-F5344CB8AC3E}">
        <p14:creationId xmlns:p14="http://schemas.microsoft.com/office/powerpoint/2010/main" val="11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3" y="1090033"/>
            <a:ext cx="4279039" cy="5181172"/>
          </a:xfrm>
        </p:spPr>
      </p:pic>
    </p:spTree>
    <p:extLst>
      <p:ext uri="{BB962C8B-B14F-4D97-AF65-F5344CB8AC3E}">
        <p14:creationId xmlns:p14="http://schemas.microsoft.com/office/powerpoint/2010/main" val="11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8" y="971171"/>
            <a:ext cx="4346089" cy="5418896"/>
          </a:xfrm>
        </p:spPr>
      </p:pic>
    </p:spTree>
    <p:extLst>
      <p:ext uri="{BB962C8B-B14F-4D97-AF65-F5344CB8AC3E}">
        <p14:creationId xmlns:p14="http://schemas.microsoft.com/office/powerpoint/2010/main" val="11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27" y="1004696"/>
            <a:ext cx="4236370" cy="5351846"/>
          </a:xfrm>
        </p:spPr>
      </p:pic>
    </p:spTree>
    <p:extLst>
      <p:ext uri="{BB962C8B-B14F-4D97-AF65-F5344CB8AC3E}">
        <p14:creationId xmlns:p14="http://schemas.microsoft.com/office/powerpoint/2010/main" val="11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08" y="908050"/>
            <a:ext cx="4282209" cy="5545138"/>
          </a:xfrm>
        </p:spPr>
      </p:pic>
    </p:spTree>
    <p:extLst>
      <p:ext uri="{BB962C8B-B14F-4D97-AF65-F5344CB8AC3E}">
        <p14:creationId xmlns:p14="http://schemas.microsoft.com/office/powerpoint/2010/main" val="11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Box </a:t>
            </a:r>
            <a:r>
              <a:rPr lang="is-IS" sz="2400" dirty="0" smtClean="0"/>
              <a:t>III-1 </a:t>
            </a:r>
            <a:r>
              <a:rPr lang="is-IS" sz="2400" dirty="0" err="1" smtClean="0"/>
              <a:t>Post</a:t>
            </a:r>
            <a:r>
              <a:rPr lang="is-IS" sz="2400" dirty="0" smtClean="0"/>
              <a:t>-</a:t>
            </a:r>
            <a:r>
              <a:rPr lang="is-IS" sz="2400" dirty="0" err="1" smtClean="0"/>
              <a:t>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money</a:t>
            </a:r>
            <a:r>
              <a:rPr lang="is-IS" sz="2400" dirty="0" smtClean="0"/>
              <a:t> </a:t>
            </a:r>
            <a:r>
              <a:rPr lang="is-IS" sz="2400" dirty="0" err="1" smtClean="0"/>
              <a:t>holdings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9" y="908050"/>
            <a:ext cx="4000846" cy="5545138"/>
          </a:xfrm>
        </p:spPr>
      </p:pic>
    </p:spTree>
    <p:extLst>
      <p:ext uri="{BB962C8B-B14F-4D97-AF65-F5344CB8AC3E}">
        <p14:creationId xmlns:p14="http://schemas.microsoft.com/office/powerpoint/2010/main" val="11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60131"/>
            <a:ext cx="4053505" cy="5040976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541099"/>
            <a:ext cx="4077887" cy="4279039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8194" name="Picture 2" descr="G:\UMBROTSVINNA\Monetary Bulletin\2014\MB_2_2014\PNG\MB142-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62" y="836712"/>
            <a:ext cx="4230275" cy="57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8" y="908050"/>
            <a:ext cx="3743528" cy="554513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077842"/>
            <a:ext cx="4083983" cy="5205554"/>
          </a:xfrm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82" y="908050"/>
            <a:ext cx="4836861" cy="554513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8" y="1053460"/>
            <a:ext cx="4102269" cy="525431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971171"/>
            <a:ext cx="4449712" cy="5418896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21" y="908050"/>
            <a:ext cx="3681182" cy="554513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32126"/>
            <a:ext cx="4004741" cy="5296986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77" y="908050"/>
            <a:ext cx="4115671" cy="554513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8" y="910216"/>
            <a:ext cx="4346089" cy="5540806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9218" name="Picture 2" descr="G:\UMBROTSVINNA\Monetary Bulletin\2014\MB_2_2014\PNG\MB142-I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24" y="836712"/>
            <a:ext cx="435218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0242" name="Picture 2" descr="G:\UMBROTSVINNA\Monetary Bulletin\2014\MB_2_2014\PNG\MB142-IV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20" y="932894"/>
            <a:ext cx="3980359" cy="49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3558"/>
            <a:ext cx="4059601" cy="5114122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3074" name="Picture 2" descr="G:\UMBROTSVINNA\Monetary Bulletin\2014\MB_2_2014\PNG\MB142-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01" y="1146236"/>
            <a:ext cx="4199797" cy="4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342996"/>
            <a:ext cx="3980359" cy="4675246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04696"/>
            <a:ext cx="4065696" cy="5351846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36" y="908050"/>
            <a:ext cx="4170752" cy="554513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297280"/>
            <a:ext cx="4193702" cy="476667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Box IV-2 </a:t>
            </a:r>
            <a:r>
              <a:rPr lang="is-IS" sz="1800" dirty="0" err="1" smtClean="0"/>
              <a:t>Indicators</a:t>
            </a:r>
            <a:r>
              <a:rPr lang="is-IS" sz="1800" dirty="0" smtClean="0"/>
              <a:t> of </a:t>
            </a:r>
            <a:r>
              <a:rPr lang="is-IS" sz="1800" dirty="0" err="1" smtClean="0"/>
              <a:t>developments</a:t>
            </a:r>
            <a:r>
              <a:rPr lang="is-IS" sz="1800" dirty="0" smtClean="0"/>
              <a:t> </a:t>
            </a:r>
            <a:r>
              <a:rPr lang="is-IS" sz="1800" dirty="0" err="1" smtClean="0"/>
              <a:t>in</a:t>
            </a:r>
            <a:r>
              <a:rPr lang="is-IS" sz="1800" dirty="0" smtClean="0"/>
              <a:t> </a:t>
            </a:r>
            <a:r>
              <a:rPr lang="is-IS" sz="1800" dirty="0" err="1" smtClean="0"/>
              <a:t>imports</a:t>
            </a:r>
            <a:r>
              <a:rPr lang="is-IS" sz="1800" dirty="0" smtClean="0"/>
              <a:t> </a:t>
            </a:r>
            <a:r>
              <a:rPr lang="is-IS" sz="1800" dirty="0" err="1" smtClean="0"/>
              <a:t>based</a:t>
            </a:r>
            <a:r>
              <a:rPr lang="is-IS" sz="1800" dirty="0" smtClean="0"/>
              <a:t> </a:t>
            </a:r>
            <a:r>
              <a:rPr lang="is-IS" sz="1800" dirty="0" err="1" smtClean="0"/>
              <a:t>on</a:t>
            </a:r>
            <a:r>
              <a:rPr lang="is-IS" sz="1800" dirty="0" smtClean="0"/>
              <a:t> </a:t>
            </a:r>
            <a:r>
              <a:rPr lang="is-IS" sz="1800" dirty="0" err="1" smtClean="0"/>
              <a:t>cross</a:t>
            </a:r>
            <a:r>
              <a:rPr lang="is-IS" sz="1800" dirty="0" smtClean="0"/>
              <a:t>-</a:t>
            </a:r>
            <a:r>
              <a:rPr lang="is-IS" sz="1800" dirty="0" err="1" smtClean="0"/>
              <a:t>border</a:t>
            </a:r>
            <a:r>
              <a:rPr lang="is-IS" sz="1800" dirty="0" smtClean="0"/>
              <a:t> </a:t>
            </a:r>
            <a:r>
              <a:rPr lang="is-IS" sz="1800" dirty="0" err="1" smtClean="0"/>
              <a:t>payment</a:t>
            </a:r>
            <a:r>
              <a:rPr lang="is-IS" sz="1800" dirty="0" smtClean="0"/>
              <a:t> </a:t>
            </a:r>
            <a:r>
              <a:rPr lang="is-IS" sz="1800" dirty="0" err="1" smtClean="0"/>
              <a:t>intermediation</a:t>
            </a:r>
            <a:r>
              <a:rPr lang="is-IS" sz="1800" dirty="0" smtClean="0"/>
              <a:t> </a:t>
            </a:r>
            <a:r>
              <a:rPr lang="is-IS" sz="1800" dirty="0" err="1" smtClean="0"/>
              <a:t>orders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11" y="908050"/>
            <a:ext cx="4064403" cy="5545138"/>
          </a:xfrm>
        </p:spPr>
      </p:pic>
    </p:spTree>
    <p:extLst>
      <p:ext uri="{BB962C8B-B14F-4D97-AF65-F5344CB8AC3E}">
        <p14:creationId xmlns:p14="http://schemas.microsoft.com/office/powerpoint/2010/main" val="3636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44317"/>
            <a:ext cx="4291230" cy="5272604"/>
          </a:xfrm>
        </p:spPr>
      </p:pic>
    </p:spTree>
    <p:extLst>
      <p:ext uri="{BB962C8B-B14F-4D97-AF65-F5344CB8AC3E}">
        <p14:creationId xmlns:p14="http://schemas.microsoft.com/office/powerpoint/2010/main" val="471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59555"/>
            <a:ext cx="4291230" cy="5242127"/>
          </a:xfrm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11266" name="Picture 2" descr="G:\UMBROTSVINNA\Monetary Bulletin\2014\MB_2_2014\PNG\MB142-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44" y="1277289"/>
            <a:ext cx="4181511" cy="43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40" y="908050"/>
            <a:ext cx="3919944" cy="5545138"/>
          </a:xfrm>
        </p:spPr>
      </p:pic>
    </p:spTree>
    <p:extLst>
      <p:ext uri="{BB962C8B-B14F-4D97-AF65-F5344CB8AC3E}">
        <p14:creationId xmlns:p14="http://schemas.microsoft.com/office/powerpoint/2010/main" val="2237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047364"/>
            <a:ext cx="4303421" cy="5266509"/>
          </a:xfrm>
        </p:spPr>
      </p:pic>
    </p:spTree>
    <p:extLst>
      <p:ext uri="{BB962C8B-B14F-4D97-AF65-F5344CB8AC3E}">
        <p14:creationId xmlns:p14="http://schemas.microsoft.com/office/powerpoint/2010/main" val="2237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697</Words>
  <Application>Microsoft Office PowerPoint</Application>
  <PresentationFormat>On-screen Show (4:3)</PresentationFormat>
  <Paragraphs>140</Paragraphs>
  <Slides>138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39" baseType="lpstr">
      <vt:lpstr>Default Design</vt:lpstr>
      <vt:lpstr>Monetary Bulletin 2014/2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Box I-1 Enhanced economic stability and the  role of monetary policy</vt:lpstr>
      <vt:lpstr>Box I-1 Enhanced economic stability and the  role of monetary policy</vt:lpstr>
      <vt:lpstr>Box I-1 Enhanced economic stability and the  role of monetary policy</vt:lpstr>
      <vt:lpstr>Box I-1 Enhanced economic stability and the  role of monetary policy</vt:lpstr>
      <vt:lpstr>Box I-1 Enhanced economic stability and the  role of monetary policy</vt:lpstr>
      <vt:lpstr>Box I-1 Enhanced economic stability and the  role of monetary policy</vt:lpstr>
      <vt:lpstr>Box I-1 Enhanced economic stability and the  role of monetary policy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Box III-1 Post-crisis developments in money holdings</vt:lpstr>
      <vt:lpstr>Box III-1 Post-crisis developments in money holdings</vt:lpstr>
      <vt:lpstr>Box III-1 Post-crisis developments in money holdings</vt:lpstr>
      <vt:lpstr>Box III-1 Post-crisis developments in money holdings</vt:lpstr>
      <vt:lpstr>Box III-1 Post-crisis developments in money holdings</vt:lpstr>
      <vt:lpstr>Box III-1 Post-crisis developments in money holdings</vt:lpstr>
      <vt:lpstr>Box III-1 Post-crisis developments in money holdings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Box IV-2 Indicators of developments in imports based on cross-border payment intermediation orders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VII External balance</vt:lpstr>
      <vt:lpstr>VII External balance</vt:lpstr>
      <vt:lpstr>VII External balance</vt:lpstr>
      <vt:lpstr>VII External balance</vt:lpstr>
      <vt:lpstr>VII External balance</vt:lpstr>
      <vt:lpstr>VII External balance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193</cp:revision>
  <dcterms:created xsi:type="dcterms:W3CDTF">2006-03-23T10:35:51Z</dcterms:created>
  <dcterms:modified xsi:type="dcterms:W3CDTF">2014-06-10T15:02:39Z</dcterms:modified>
</cp:coreProperties>
</file>