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258" r:id="rId2"/>
    <p:sldId id="413" r:id="rId3"/>
    <p:sldId id="497" r:id="rId4"/>
    <p:sldId id="499" r:id="rId5"/>
    <p:sldId id="498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12" r:id="rId26"/>
    <p:sldId id="513" r:id="rId27"/>
    <p:sldId id="592" r:id="rId28"/>
    <p:sldId id="593" r:id="rId29"/>
    <p:sldId id="595" r:id="rId30"/>
    <p:sldId id="594" r:id="rId31"/>
    <p:sldId id="596" r:id="rId32"/>
    <p:sldId id="597" r:id="rId33"/>
    <p:sldId id="598" r:id="rId34"/>
    <p:sldId id="599" r:id="rId35"/>
    <p:sldId id="42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600" r:id="rId49"/>
    <p:sldId id="438" r:id="rId50"/>
    <p:sldId id="531" r:id="rId51"/>
    <p:sldId id="532" r:id="rId52"/>
    <p:sldId id="533" r:id="rId53"/>
    <p:sldId id="534" r:id="rId54"/>
    <p:sldId id="535" r:id="rId55"/>
    <p:sldId id="536" r:id="rId56"/>
    <p:sldId id="537" r:id="rId57"/>
    <p:sldId id="538" r:id="rId58"/>
    <p:sldId id="540" r:id="rId59"/>
    <p:sldId id="539" r:id="rId60"/>
    <p:sldId id="541" r:id="rId61"/>
    <p:sldId id="542" r:id="rId62"/>
    <p:sldId id="601" r:id="rId63"/>
    <p:sldId id="602" r:id="rId64"/>
    <p:sldId id="603" r:id="rId65"/>
    <p:sldId id="604" r:id="rId66"/>
    <p:sldId id="605" r:id="rId67"/>
    <p:sldId id="544" r:id="rId68"/>
    <p:sldId id="451" r:id="rId69"/>
    <p:sldId id="543" r:id="rId70"/>
    <p:sldId id="545" r:id="rId71"/>
    <p:sldId id="546" r:id="rId72"/>
    <p:sldId id="547" r:id="rId73"/>
    <p:sldId id="548" r:id="rId74"/>
    <p:sldId id="549" r:id="rId75"/>
    <p:sldId id="550" r:id="rId76"/>
    <p:sldId id="551" r:id="rId77"/>
    <p:sldId id="552" r:id="rId78"/>
    <p:sldId id="553" r:id="rId79"/>
    <p:sldId id="554" r:id="rId80"/>
    <p:sldId id="555" r:id="rId81"/>
    <p:sldId id="556" r:id="rId82"/>
    <p:sldId id="557" r:id="rId83"/>
    <p:sldId id="558" r:id="rId84"/>
    <p:sldId id="606" r:id="rId85"/>
    <p:sldId id="607" r:id="rId86"/>
    <p:sldId id="608" r:id="rId87"/>
    <p:sldId id="467" r:id="rId88"/>
    <p:sldId id="559" r:id="rId89"/>
    <p:sldId id="560" r:id="rId90"/>
    <p:sldId id="561" r:id="rId91"/>
    <p:sldId id="469" r:id="rId92"/>
    <p:sldId id="566" r:id="rId93"/>
    <p:sldId id="567" r:id="rId94"/>
    <p:sldId id="470" r:id="rId95"/>
    <p:sldId id="471" r:id="rId96"/>
    <p:sldId id="472" r:id="rId97"/>
    <p:sldId id="473" r:id="rId98"/>
    <p:sldId id="609" r:id="rId99"/>
    <p:sldId id="610" r:id="rId100"/>
    <p:sldId id="474" r:id="rId101"/>
    <p:sldId id="475" r:id="rId102"/>
    <p:sldId id="476" r:id="rId103"/>
    <p:sldId id="478" r:id="rId104"/>
    <p:sldId id="477" r:id="rId105"/>
    <p:sldId id="479" r:id="rId106"/>
    <p:sldId id="480" r:id="rId107"/>
    <p:sldId id="611" r:id="rId108"/>
    <p:sldId id="568" r:id="rId109"/>
    <p:sldId id="481" r:id="rId110"/>
    <p:sldId id="482" r:id="rId111"/>
    <p:sldId id="483" r:id="rId112"/>
    <p:sldId id="484" r:id="rId113"/>
    <p:sldId id="485" r:id="rId114"/>
    <p:sldId id="488" r:id="rId115"/>
    <p:sldId id="489" r:id="rId116"/>
    <p:sldId id="490" r:id="rId117"/>
    <p:sldId id="491" r:id="rId118"/>
    <p:sldId id="492" r:id="rId119"/>
    <p:sldId id="493" r:id="rId120"/>
    <p:sldId id="494" r:id="rId121"/>
    <p:sldId id="495" r:id="rId122"/>
    <p:sldId id="496" r:id="rId123"/>
    <p:sldId id="572" r:id="rId124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2013/2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Economic and monetary developments and prospects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9218" name="Picture 2" descr="G:\UMBROTSVINNA\Monetary Bulletin\2013\MB_2\PNG\MB132-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388712"/>
            <a:ext cx="4004741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01378" name="Picture 2" descr="G:\UMBROTSVINNA\Monetary Bulletin\2013\MB_2\PNG\MB132-V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04" y="1144892"/>
            <a:ext cx="4443617" cy="50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02402" name="Picture 2" descr="G:\UMBROTSVINNA\Monetary Bulletin\2013\MB_2\PNG\MB132-V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92" y="943741"/>
            <a:ext cx="4547240" cy="54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03426" name="Picture 2" descr="G:\UMBROTSVINNA\Monetary Bulletin\2013\MB_2\PNG\MB132-V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15" y="1248516"/>
            <a:ext cx="4339994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04450" name="Picture 2" descr="G:\UMBROTSVINNA\Monetary Bulletin\2013\MB_2\PNG\MB132-V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1150988"/>
            <a:ext cx="4108365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05474" name="Picture 2" descr="G:\UMBROTSVINNA\Monetary Bulletin\2013\MB_2\PNG\MB132-V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260707"/>
            <a:ext cx="4065696" cy="48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06498" name="Picture 2" descr="G:\UMBROTSVINNA\Monetary Bulletin\2013\MB_2\PNG\MB132-V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20" y="1297280"/>
            <a:ext cx="4352185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07522" name="Picture 2" descr="G:\UMBROTSVINNA\Monetary Bulletin\2013\MB_2\PNG\MB132-V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611198"/>
            <a:ext cx="4096174" cy="41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21506" name="Picture 2" descr="G:\UMBROTSVINNA\Monetary Bulletin\2013\MB_2\PNG\MB132-V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544147"/>
            <a:ext cx="4096174" cy="42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108546" name="Picture 2" descr="G:\UMBROTSVINNA\Monetary Bulletin\2013\MB_2\PNG\MB132-V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52" y="1547195"/>
            <a:ext cx="4169320" cy="4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G:\UMBROTSVINNA\Monetary Bulletin\2013\MB_2\PNG\MB132-VI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768350"/>
            <a:ext cx="416877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22530" name="Picture 2" descr="G:\UMBROTSVINNA\Monetary Bulletin\2013\MB_2\PNG\MB132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029078"/>
            <a:ext cx="4144938" cy="53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0242" name="Picture 2" descr="G:\UMBROTSVINNA\Monetary Bulletin\2013\MB_2\PNG\MB132-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7" y="1388712"/>
            <a:ext cx="3992550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111618" name="Picture 2" descr="G:\UMBROTSVINNA\Monetary Bulletin\2013\MB_2\PNG\MB132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446619"/>
            <a:ext cx="4144938" cy="44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23554" name="Picture 2" descr="G:\UMBROTSVINNA\Monetary Bulletin\2013\MB_2\PNG\MB132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75" y="908050"/>
            <a:ext cx="396247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113666" name="Picture 2" descr="G:\UMBROTSVINNA\Monetary Bulletin\2013\MB_2\PNG\MB132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52" y="943741"/>
            <a:ext cx="4437521" cy="54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114690" name="Picture 2" descr="G:\UMBROTSVINNA\Monetary Bulletin\2013\MB_2\PNG\MB132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99" y="908050"/>
            <a:ext cx="428542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15714" name="Picture 2" descr="G:\UMBROTSVINNA\Monetary Bulletin\2013\MB_2\PNG\MB132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64" y="908050"/>
            <a:ext cx="387689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16738" name="Picture 2" descr="G:\UMBROTSVINNA\Monetary Bulletin\2013\MB_2\PNG\MB132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77" y="1111367"/>
            <a:ext cx="4370471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24578" name="Picture 2" descr="G:\UMBROTSVINNA\Monetary Bulletin\2013\MB_2\PNG\MB132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06" y="1254611"/>
            <a:ext cx="4315612" cy="48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18786" name="Picture 2" descr="G:\UMBROTSVINNA\Monetary Bulletin\2013\MB_2\PNG\MB132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7" y="1102224"/>
            <a:ext cx="4236370" cy="51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19810" name="Picture 2" descr="G:\UMBROTSVINNA\Monetary Bulletin\2013\MB_2\PNG\MB132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48" y="1315566"/>
            <a:ext cx="4157129" cy="47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20834" name="Picture 2" descr="G:\UMBROTSVINNA\Monetary Bulletin\2013\MB_2\PNG\MB132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1" y="989457"/>
            <a:ext cx="4138842" cy="53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1266" name="Picture 2" descr="G:\UMBROTSVINNA\Monetary Bulletin\2013\MB_2\PNG\MB132-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160131"/>
            <a:ext cx="4083983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21858" name="Picture 2" descr="G:\UMBROTSVINNA\Monetary Bulletin\2013\MB_2\PNG\MB132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44" y="908050"/>
            <a:ext cx="478953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22882" name="Picture 2" descr="G:\UMBROTSVINNA\Monetary Bulletin\2013\MB_2\PNG\MB132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00" y="943741"/>
            <a:ext cx="4163224" cy="54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123906" name="Picture 2" descr="G:\UMBROTSVINNA\Monetary Bulletin\2013\MB_2\PNG\MB132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446619"/>
            <a:ext cx="3919404" cy="44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25602" name="Picture 2" descr="G:\UMBROTSVINNA\Monetary Bulletin\2013\MB_2\PNG\MB132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166226"/>
            <a:ext cx="4023028" cy="50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2290" name="Picture 2" descr="G:\UMBROTSVINNA\Monetary Bulletin\2013\MB_2\PNG\MB132-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074794"/>
            <a:ext cx="4090078" cy="52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3314" name="Picture 2" descr="G:\UMBROTSVINNA\Monetary Bulletin\2013\MB_2\PNG\MB132-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80" y="908050"/>
            <a:ext cx="389706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4338" name="Picture 2" descr="G:\UMBROTSVINNA\Monetary Bulletin\2013\MB_2\PNG\MB132-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77888"/>
            <a:ext cx="473075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41" y="983362"/>
            <a:ext cx="4272943" cy="53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6386" name="Picture 2" descr="G:\UMBROTSVINNA\Monetary Bulletin\2013\MB_2\PNG\MB132-I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70" y="1388712"/>
            <a:ext cx="4218084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7410" name="Picture 2" descr="G:\UMBROTSVINNA\Monetary Bulletin\2013\MB_2\PNG\MB132-I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257659"/>
            <a:ext cx="4083983" cy="4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8434" name="Picture 2" descr="G:\UMBROTSVINNA\Monetary Bulletin\2013\MB_2\PNG\MB132-I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80" y="1385664"/>
            <a:ext cx="3974264" cy="45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026" name="Picture 2" descr="G:\UMBROTSVINNA\Monetary Bulletin\2013\MB_2\PNG\MB132-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010791"/>
            <a:ext cx="4010837" cy="53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9458" name="Picture 2" descr="G:\UMBROTSVINNA\Monetary Bulletin\2013\MB_2\PNG\MB132-I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248516"/>
            <a:ext cx="3919404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0482" name="Picture 2" descr="G:\UMBROTSVINNA\Monetary Bulletin\2013\MB_2\PNG\MB132-I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388712"/>
            <a:ext cx="4004741" cy="4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10" y="908050"/>
            <a:ext cx="3745204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2530" name="Picture 2" descr="G:\UMBROTSVINNA\Monetary Bulletin\2013\MB_2\PNG\MB132-I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07" y="1553290"/>
            <a:ext cx="4047410" cy="42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3554" name="Picture 2" descr="G:\UMBROTSVINNA\Monetary Bulletin\2013\MB_2\PNG\MB132-I-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035173"/>
            <a:ext cx="4023028" cy="52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24578" name="Picture 2" descr="G:\UMBROTSVINNA\Monetary Bulletin\2013\MB_2\PNG\MB132-I-R1-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919359"/>
            <a:ext cx="4108365" cy="55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25602" name="Picture 2" descr="G:\UMBROTSVINNA\Monetary Bulletin\2013\MB_2\PNG\MB132-I-R1-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3" y="1047364"/>
            <a:ext cx="4035219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26626" name="Picture 2" descr="G:\UMBROTSVINNA\Monetary Bulletin\2013\MB_2\PNG\MB132-I-R1-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7" y="1047364"/>
            <a:ext cx="3992550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27650" name="Picture 2" descr="G:\UMBROTSVINNA\Monetary Bulletin\2013\MB_2\PNG\MB132-I-R1-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38" y="908050"/>
            <a:ext cx="386254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28674" name="Picture 2" descr="G:\UMBROTSVINNA\Monetary Bulletin\2013\MB_2\PNG\MB132-I-R1-M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65" y="908050"/>
            <a:ext cx="382669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2050" name="Picture 2" descr="G:\UMBROTSVINNA\Monetary Bulletin\2013\MB_2\PNG\MB132-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10" y="908050"/>
            <a:ext cx="368000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29698" name="Picture 2" descr="G:\UMBROTSVINNA\Monetary Bulletin\2013\MB_2\PNG\MB132-I-R1-M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46" y="908050"/>
            <a:ext cx="380473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30722" name="Picture 2" descr="G:\UMBROTSVINNA\Monetary Bulletin\2013\MB_2\PNG\MB132-I-R1-M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7" y="962027"/>
            <a:ext cx="4236370" cy="5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31746" name="Picture 2" descr="G:\UMBROTSVINNA\Monetary Bulletin\2013\MB_2\PNG\MB132-I-R1-M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67" y="908050"/>
            <a:ext cx="387929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11266" name="Picture 2" descr="G:\UMBROTSVINNA\Monetary Bulletin\2013\MB_2\PNG\MB132-I-R1-M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96" y="986409"/>
            <a:ext cx="4151033" cy="5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</a:t>
            </a:r>
            <a:endParaRPr lang="is-IS" sz="2400" dirty="0"/>
          </a:p>
        </p:txBody>
      </p:sp>
      <p:pic>
        <p:nvPicPr>
          <p:cNvPr id="12290" name="Picture 2" descr="G:\UMBROTSVINNA\Monetary Bulletin\2013\MB_2\PNG\MB132-I-R1-M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949836"/>
            <a:ext cx="4144938" cy="54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4818" name="Picture 2" descr="G:\UMBROTSVINNA\Monetary Bulletin\2013\MB_2\PNG\MB132-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26" y="908050"/>
            <a:ext cx="408117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1026" name="Picture 2" descr="G:\UMBROTSVINNA\Monetary Bulletin\2013\MB_2\PNG\MB132-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5" y="1190608"/>
            <a:ext cx="4364375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6866" name="Picture 2" descr="G:\UMBROTSVINNA\Monetary Bulletin\2013\MB_2\PNG\MB132-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30" y="1245468"/>
            <a:ext cx="4108365" cy="48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7890" name="Picture 2" descr="G:\UMBROTSVINNA\Monetary Bulletin\2013\MB_2\PNG\MB132-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36" y="1013839"/>
            <a:ext cx="4260752" cy="53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8914" name="Picture 2" descr="G:\UMBROTSVINNA\Monetary Bulletin\2013\MB_2\PNG\MB132-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6" y="1111367"/>
            <a:ext cx="4205893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3074" name="Picture 2" descr="G:\UMBROTSVINNA\Monetary Bulletin\2013\MB_2\PNG\MB132-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275945"/>
            <a:ext cx="4090078" cy="48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2050" name="Picture 2" descr="G:\UMBROTSVINNA\Monetary Bulletin\2013\MB_2\PNG\MB132-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95" y="1026030"/>
            <a:ext cx="4419235" cy="53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0962" name="Picture 2" descr="G:\UMBROTSVINNA\Monetary Bulletin\2013\MB_2\PNG\MB132-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60" y="989457"/>
            <a:ext cx="4053505" cy="53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1986" name="Picture 2" descr="G:\UMBROTSVINNA\Monetary Bulletin\2013\MB_2\PNG\MB132-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48" y="1102224"/>
            <a:ext cx="4157129" cy="51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3010" name="Picture 2" descr="G:\UMBROTSVINNA\Monetary Bulletin\2013\MB_2\PNG\MB132-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1" y="1190608"/>
            <a:ext cx="4516763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4034" name="Picture 2" descr="G:\UMBROTSVINNA\Monetary Bulletin\2013\MB_2\PNG\MB132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8" y="908050"/>
            <a:ext cx="8121549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3074" name="Picture 2" descr="G:\UMBROTSVINNA\Monetary Bulletin\2013\MB_2\PNG\MB132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57" y="1190608"/>
            <a:ext cx="4858111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6082" name="Picture 2" descr="G:\UMBROTSVINNA\Monetary Bulletin\2013\MB_2\PNG\MB132-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93" y="1318614"/>
            <a:ext cx="4279039" cy="47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7106" name="Picture 2" descr="G:\UMBROTSVINNA\Monetary Bulletin\2013\MB_2\PNG\MB132-I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65" y="1272898"/>
            <a:ext cx="4474094" cy="4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8130" name="Picture 2" descr="G:\UMBROTSVINNA\Monetary Bulletin\2013\MB_2\PNG\MB132-I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5" y="908050"/>
            <a:ext cx="386443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9154" name="Picture 2" descr="G:\UMBROTSVINNA\Monetary Bulletin\2013\MB_2\PNG\MB132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35" y="908050"/>
            <a:ext cx="340535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098" name="Picture 2" descr="G:\UMBROTSVINNA\Monetary Bulletin\2013\MB_2\PNG\MB132-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33" y="1275945"/>
            <a:ext cx="3980359" cy="48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098" name="Picture 2" descr="G:\UMBROTSVINNA\Monetary Bulletin\2013\MB_2\PNG\MB132-III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69" y="908050"/>
            <a:ext cx="379348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1202" name="Picture 2" descr="G:\UMBROTSVINNA\Monetary Bulletin\2013\MB_2\PNG\MB132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096128"/>
            <a:ext cx="4004741" cy="5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122" name="Picture 2" descr="G:\UMBROTSVINNA\Monetary Bulletin\2013\MB_2\PNG\MB132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90" y="908050"/>
            <a:ext cx="442104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3250" name="Picture 2" descr="G:\UMBROTSVINNA\Monetary Bulletin\2013\MB_2\PNG\MB132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58" y="1056508"/>
            <a:ext cx="3913309" cy="52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4274" name="Picture 2" descr="G:\UMBROTSVINNA\Monetary Bulletin\2013\MB_2\PNG\MB132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928502"/>
            <a:ext cx="3919404" cy="55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5298" name="Picture 2" descr="G:\UMBROTSVINNA\Monetary Bulletin\2013\MB_2\PNG\MB132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38" y="1038221"/>
            <a:ext cx="4400948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6322" name="Picture 2" descr="G:\UMBROTSVINNA\Monetary Bulletin\2013\MB_2\PNG\MB132-II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995553"/>
            <a:ext cx="4291230" cy="53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7346" name="Picture 2" descr="G:\UMBROTSVINNA\Monetary Bulletin\2013\MB_2\PNG\MB132-III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11" y="908050"/>
            <a:ext cx="363580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8370" name="Picture 2" descr="G:\UMBROTSVINNA\Monetary Bulletin\2013\MB_2\PNG\MB132-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75" y="1007744"/>
            <a:ext cx="4230275" cy="5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6146" name="Picture 2" descr="G:\UMBROTSVINNA\Monetary Bulletin\2013\MB_2\PNG\MB132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59" y="908050"/>
            <a:ext cx="339010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122" name="Picture 2" descr="G:\UMBROTSVINNA\Monetary Bulletin\2013\MB_2\PNG\MB132-I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3" y="931550"/>
            <a:ext cx="4224179" cy="54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7170" name="Picture 2" descr="G:\UMBROTSVINNA\Monetary Bulletin\2013\MB_2\PNG\MB132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79" y="908050"/>
            <a:ext cx="3772466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61442" name="Picture 2" descr="G:\UMBROTSVINNA\Monetary Bulletin\2013\MB_2\PNG\MB132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55" y="908050"/>
            <a:ext cx="443971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8194" name="Picture 2" descr="G:\UMBROTSVINNA\Monetary Bulletin\2013\MB_2\PNG\MB132-III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029078"/>
            <a:ext cx="4096174" cy="53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63490" name="Picture 2" descr="G:\UMBROTSVINNA\Monetary Bulletin\2013\MB_2\PNG\MB132-III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40" y="908050"/>
            <a:ext cx="433734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9218" name="Picture 2" descr="G:\UMBROTSVINNA\Monetary Bulletin\2013\MB_2\PNG\MB132-III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480145"/>
            <a:ext cx="4090078" cy="44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10242" name="Picture 2" descr="G:\UMBROTSVINNA\Monetary Bulletin\2013\MB_2\PNG\MB132-III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31" y="908050"/>
            <a:ext cx="398456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66562" name="Picture 2" descr="G:\UMBROTSVINNA\Monetary Bulletin\2013\MB_2\PNG\MB132-III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31" y="908050"/>
            <a:ext cx="3927563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67586" name="Picture 2" descr="G:\UMBROTSVINNA\Monetary Bulletin\2013\MB_2\PNG\MB132-IV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85" y="1431381"/>
            <a:ext cx="3986455" cy="4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68610" name="Picture 2" descr="G:\UMBROTSVINNA\Monetary Bulletin\2013\MB_2\PNG\MB132-IV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1312518"/>
            <a:ext cx="4077887" cy="47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69634" name="Picture 2" descr="G:\UMBROTSVINNA\Monetary Bulletin\2013\MB_2\PNG\MB132-I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675200"/>
            <a:ext cx="4004741" cy="40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6146" name="Picture 2" descr="G:\UMBROTSVINNA\Monetary Bulletin\2013\MB_2\PNG\MB132-I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82" y="908050"/>
            <a:ext cx="490266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4338" name="Picture 2" descr="G:\UMBROTSVINNA\Monetary Bulletin\2013\MB_2\PNG\MB132-IV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61" y="908050"/>
            <a:ext cx="384030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5362" name="Picture 2" descr="G:\UMBROTSVINNA\Monetary Bulletin\2013\MB_2\PNG\MB132-IV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49" y="908050"/>
            <a:ext cx="398312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2706" name="Picture 2" descr="G:\UMBROTSVINNA\Monetary Bulletin\2013\MB_2\PNG\MB132-IV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09" y="1126606"/>
            <a:ext cx="4864206" cy="5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3730" name="Picture 2" descr="G:\UMBROTSVINNA\Monetary Bulletin\2013\MB_2\PNG\MB132-IV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321662"/>
            <a:ext cx="4059601" cy="47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4754" name="Picture 2" descr="G:\UMBROTSVINNA\Monetary Bulletin\2013\MB_2\PNG\MB132-IV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52" y="1147940"/>
            <a:ext cx="4437521" cy="50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5778" name="Picture 2" descr="G:\UMBROTSVINNA\Monetary Bulletin\2013\MB_2\PNG\MB132-IV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053460"/>
            <a:ext cx="4065696" cy="52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6802" name="Picture 2" descr="G:\UMBROTSVINNA\Monetary Bulletin\2013\MB_2\PNG\MB132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047364"/>
            <a:ext cx="4065696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7826" name="Picture 2" descr="G:\UMBROTSVINNA\Monetary Bulletin\2013\MB_2\PNG\MB132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135749"/>
            <a:ext cx="4004741" cy="50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8850" name="Picture 2" descr="G:\UMBROTSVINNA\Monetary Bulletin\2013\MB_2\PNG\MB132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48" y="908050"/>
            <a:ext cx="405972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79874" name="Picture 2" descr="G:\UMBROTSVINNA\Monetary Bulletin\2013\MB_2\PNG\MB132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0" y="1385664"/>
            <a:ext cx="3919404" cy="45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7170" name="Picture 2" descr="G:\UMBROTSVINNA\Monetary Bulletin\2013\MB_2\PNG\MB132-I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248516"/>
            <a:ext cx="4010837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80898" name="Picture 2" descr="G:\UMBROTSVINNA\Monetary Bulletin\2013\MB_2\PNG\MB132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59" y="1150988"/>
            <a:ext cx="4321707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3315" name="Picture 3" descr="G:\UMBROTSVINNA\Monetary Bulletin\2013\MB_2\PNG\MB132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52" y="1239372"/>
            <a:ext cx="4169320" cy="48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82946" name="Picture 2" descr="G:\UMBROTSVINNA\Monetary Bulletin\2013\MB_2\PNG\MB132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397855"/>
            <a:ext cx="4144938" cy="4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83970" name="Picture 2" descr="G:\UMBROTSVINNA\Monetary Bulletin\2013\MB_2\PNG\MB132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79" y="1202799"/>
            <a:ext cx="4242466" cy="495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6386" name="Picture 2" descr="G:\UMBROTSVINNA\Monetary Bulletin\2013\MB_2\PNG\MB132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8" y="1342996"/>
            <a:ext cx="4266848" cy="46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86018" name="Picture 2" descr="G:\UMBROTSVINNA\Monetary Bulletin\2013\MB_2\PNG\MB132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63" y="1288136"/>
            <a:ext cx="4333898" cy="478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17410" name="Picture 2" descr="G:\UMBROTSVINNA\Monetary Bulletin\2013\MB_2\PNG\MB132-IV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1" y="1437476"/>
            <a:ext cx="4193702" cy="44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</a:t>
            </a:r>
            <a:endParaRPr lang="is-IS" sz="2400" dirty="0"/>
          </a:p>
        </p:txBody>
      </p:sp>
      <p:pic>
        <p:nvPicPr>
          <p:cNvPr id="88066" name="Picture 2" descr="G:\UMBROTSVINNA\Monetary Bulletin\2013\MB_2\PNG\MB132-IV-R1-M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071746"/>
            <a:ext cx="4090078" cy="52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</a:t>
            </a:r>
            <a:endParaRPr lang="is-IS" sz="2400" dirty="0"/>
          </a:p>
        </p:txBody>
      </p:sp>
      <p:pic>
        <p:nvPicPr>
          <p:cNvPr id="18434" name="Picture 2" descr="G:\UMBROTSVINNA\Monetary Bulletin\2013\MB_2\PNG\MB132-IV-R1-M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93" y="1260707"/>
            <a:ext cx="4279039" cy="48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</a:t>
            </a:r>
            <a:endParaRPr lang="is-IS" sz="2400" dirty="0"/>
          </a:p>
        </p:txBody>
      </p:sp>
      <p:pic>
        <p:nvPicPr>
          <p:cNvPr id="90114" name="Picture 2" descr="G:\UMBROTSVINNA\Monetary Bulletin\2013\MB_2\PNG\MB132-IV-R1-M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86" y="1117462"/>
            <a:ext cx="4394853" cy="51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8194" name="Picture 2" descr="G:\UMBROTSVINNA\Monetary Bulletin\2013\MB_2\PNG\MB132-I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2" y="1135749"/>
            <a:ext cx="4004741" cy="50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</a:t>
            </a:r>
            <a:endParaRPr lang="is-IS" sz="2400" dirty="0"/>
          </a:p>
        </p:txBody>
      </p:sp>
      <p:pic>
        <p:nvPicPr>
          <p:cNvPr id="91138" name="Picture 2" descr="G:\UMBROTSVINNA\Monetary Bulletin\2013\MB_2\PNG\MB132-IV-R1-M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61" y="1300327"/>
            <a:ext cx="4461903" cy="47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19458" name="Picture 2" descr="G:\UMBROTSVINNA\Monetary Bulletin\2013\MB_2\PNG\MB132-V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6" y="1406999"/>
            <a:ext cx="4205893" cy="45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93186" name="Picture 2" descr="G:\UMBROTSVINNA\Monetary Bulletin\2013\MB_2\PNG\MB132-V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138797"/>
            <a:ext cx="4291230" cy="50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94210" name="Picture 2" descr="G:\UMBROTSVINNA\Monetary Bulletin\2013\MB_2\PNG\MB132-V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7" y="1150988"/>
            <a:ext cx="4291230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95234" name="Picture 2" descr="G:\UMBROTSVINNA\Monetary Bulletin\2013\MB_2\PNG\MB132-V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47" y="1321662"/>
            <a:ext cx="4425330" cy="47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96258" name="Picture 2" descr="G:\UMBROTSVINNA\Monetary Bulletin\2013\MB_2\PNG\MB132-V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5" y="1218038"/>
            <a:ext cx="4096174" cy="49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97282" name="Picture 2" descr="G:\UMBROTSVINNA\Monetary Bulletin\2013\MB_2\PNG\MB132-V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73" y="1370426"/>
            <a:ext cx="4090078" cy="46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20482" name="Picture 2" descr="G:\UMBROTSVINNA\Monetary Bulletin\2013\MB_2\PNG\MB132-V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21" y="908050"/>
            <a:ext cx="426758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99330" name="Picture 2" descr="G:\UMBROTSVINNA\Monetary Bulletin\2013\MB_2\PNG\MB132-V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074794"/>
            <a:ext cx="4083983" cy="52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100354" name="Picture 2" descr="G:\UMBROTSVINNA\Monetary Bulletin\2013\MB_2\PNG\MB132-V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43" y="1455763"/>
            <a:ext cx="4144938" cy="44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7850</TotalTime>
  <Words>568</Words>
  <Application>Microsoft Office PowerPoint</Application>
  <PresentationFormat>On-screen Show (4:3)</PresentationFormat>
  <Paragraphs>125</Paragraphs>
  <Slides>123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Default Design</vt:lpstr>
      <vt:lpstr>Monetary Bulletin 2013/2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Box I-1</vt:lpstr>
      <vt:lpstr>Box I-1</vt:lpstr>
      <vt:lpstr>Box I-1</vt:lpstr>
      <vt:lpstr>Box I-1</vt:lpstr>
      <vt:lpstr>Box I-1</vt:lpstr>
      <vt:lpstr>Box I-1</vt:lpstr>
      <vt:lpstr>Box I-1</vt:lpstr>
      <vt:lpstr>Box I-1</vt:lpstr>
      <vt:lpstr>Box I-1</vt:lpstr>
      <vt:lpstr>Box I-1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Box IV-1</vt:lpstr>
      <vt:lpstr>Box IV-1</vt:lpstr>
      <vt:lpstr>Box IV-1</vt:lpstr>
      <vt:lpstr>Box IV-1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VII External balance</vt:lpstr>
      <vt:lpstr>VII External balance</vt:lpstr>
      <vt:lpstr>VII External balance</vt:lpstr>
      <vt:lpstr>VII External balance</vt:lpstr>
      <vt:lpstr>VII External balance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170</cp:revision>
  <dcterms:created xsi:type="dcterms:W3CDTF">2006-03-23T10:35:51Z</dcterms:created>
  <dcterms:modified xsi:type="dcterms:W3CDTF">2013-05-30T15:47:56Z</dcterms:modified>
</cp:coreProperties>
</file>