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448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3" r:id="rId33"/>
    <p:sldId id="444" r:id="rId34"/>
    <p:sldId id="445" r:id="rId35"/>
    <p:sldId id="446" r:id="rId36"/>
    <p:sldId id="447" r:id="rId37"/>
    <p:sldId id="450" r:id="rId38"/>
    <p:sldId id="449" r:id="rId3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Monetary</a:t>
            </a:r>
            <a:r>
              <a:rPr lang="is-IS" sz="3000" dirty="0" smtClean="0"/>
              <a:t> Bulletin 2013/3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  <p:pic>
        <p:nvPicPr>
          <p:cNvPr id="2" name="Picture 2" descr="G:\UMBROTSVINNA\Monetary Bulletin\2013\MB_3\PNG\MB133-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073150"/>
            <a:ext cx="4005262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  <p:pic>
        <p:nvPicPr>
          <p:cNvPr id="2" name="Picture 2" descr="G:\UMBROTSVINNA\Monetary Bulletin\2013\MB_3\PNG\MB133-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1" y="980728"/>
            <a:ext cx="3919537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  <p:pic>
        <p:nvPicPr>
          <p:cNvPr id="11266" name="Picture 2" descr="G:\UMBROTSVINNA\Monetary Bulletin\2013\MB_3\PNG\MB133-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944563"/>
            <a:ext cx="4400550" cy="50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  <p:pic>
        <p:nvPicPr>
          <p:cNvPr id="2" name="Picture 2" descr="G:\UMBROTSVINNA\Monetary Bulletin\2013\MB_3\PNG\MB133-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093788"/>
            <a:ext cx="4059238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/>
              <a:t>Domestic</a:t>
            </a:r>
            <a:r>
              <a:rPr lang="is-IS" sz="2000" dirty="0"/>
              <a:t> </a:t>
            </a:r>
            <a:r>
              <a:rPr lang="is-IS" sz="2000" dirty="0" err="1"/>
              <a:t>financial</a:t>
            </a:r>
            <a:r>
              <a:rPr lang="is-IS" sz="2000" dirty="0"/>
              <a:t> markets</a:t>
            </a:r>
          </a:p>
        </p:txBody>
      </p:sp>
      <p:pic>
        <p:nvPicPr>
          <p:cNvPr id="13314" name="Picture 2" descr="G:\UMBROTSVINNA\Monetary Bulletin\2013\MB_3\PNG\MB133-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765175"/>
            <a:ext cx="424815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14338" name="Picture 2" descr="G:\UMBROTSVINNA\Monetary Bulletin\2013\MB_3\PNG\MB133-M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598613"/>
            <a:ext cx="4059238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2" name="Picture 2" descr="G:\UMBROTSVINNA\Monetary Bulletin\2013\MB_3\PNG\MB133-M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1068388"/>
            <a:ext cx="3992562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2" name="Picture 2" descr="G:\UMBROTSVINNA\Monetary Bulletin\2013\MB_3\PNG\MB133-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006475"/>
            <a:ext cx="4059237" cy="48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17410" name="Picture 2" descr="G:\UMBROTSVINNA\Monetary Bulletin\2013\MB_3\PNG\MB133-M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914400"/>
            <a:ext cx="4194175" cy="54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2" name="Picture 2" descr="G:\UMBROTSVINNA\Monetary Bulletin\2013\MB_3\PNG\MB133-M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04888"/>
            <a:ext cx="4005262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  <p:pic>
        <p:nvPicPr>
          <p:cNvPr id="3" name="Picture 2" descr="G:\UMBROTSVINNA\Monetary Bulletin\2013\MB_3\PNG\MB133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164012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19458" name="Picture 2" descr="G:\UMBROTSVINNA\Monetary Bulletin\2013\MB_3\PNG\MB133-M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854075"/>
            <a:ext cx="4443412" cy="54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20482" name="Picture 2" descr="G:\UMBROTSVINNA\Monetary Bulletin\2013\MB_3\PNG\MB133-M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981075"/>
            <a:ext cx="4121150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2" name="Picture 2" descr="G:\UMBROTSVINNA\Monetary Bulletin\2013\MB_3\PNG\MB133-M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014413"/>
            <a:ext cx="4065587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2" name="Picture 2" descr="G:\UMBROTSVINNA\Monetary Bulletin\2013\MB_3\PNG\MB133-M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014413"/>
            <a:ext cx="4059237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2" name="Picture 2" descr="G:\UMBROTSVINNA\Monetary Bulletin\2013\MB_3\PNG\MB133-M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836712"/>
            <a:ext cx="4016375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2" name="Picture 2" descr="G:\UMBROTSVINNA\Monetary Bulletin\2013\MB_3\PNG\MB133-M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8" y="836712"/>
            <a:ext cx="407828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/>
              <a:t>The</a:t>
            </a:r>
            <a:r>
              <a:rPr lang="is-IS" sz="2000" dirty="0"/>
              <a:t> </a:t>
            </a:r>
            <a:r>
              <a:rPr lang="is-IS" sz="2000" dirty="0" err="1"/>
              <a:t>domestic</a:t>
            </a:r>
            <a:r>
              <a:rPr lang="is-IS" sz="2000" dirty="0"/>
              <a:t> real </a:t>
            </a:r>
            <a:r>
              <a:rPr lang="is-IS" sz="2000" dirty="0" err="1"/>
              <a:t>economy</a:t>
            </a:r>
            <a:endParaRPr lang="is-IS" sz="2000" dirty="0"/>
          </a:p>
        </p:txBody>
      </p:sp>
      <p:pic>
        <p:nvPicPr>
          <p:cNvPr id="2" name="Picture 2" descr="G:\UMBROTSVINNA\Monetary Bulletin\2013\MB_3\PNG\MB133-M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908720"/>
            <a:ext cx="4022725" cy="5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  <p:pic>
        <p:nvPicPr>
          <p:cNvPr id="2" name="Picture 2" descr="G:\UMBROTSVINNA\Monetary Bulletin\2013\MB_3\PNG\MB133-M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764704"/>
            <a:ext cx="4084638" cy="59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  <p:pic>
        <p:nvPicPr>
          <p:cNvPr id="2" name="Picture 2" descr="G:\UMBROTSVINNA\Monetary Bulletin\2013\MB_3\PNG\MB133-M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025525"/>
            <a:ext cx="428466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  <p:pic>
        <p:nvPicPr>
          <p:cNvPr id="2" name="Picture 2" descr="G:\UMBROTSVINNA\Monetary Bulletin\2013\MB_3\PNG\MB133-M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968375"/>
            <a:ext cx="424180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  <p:pic>
        <p:nvPicPr>
          <p:cNvPr id="2" name="Picture 2" descr="G:\UMBROTSVINNA\Monetary Bulletin\2013\MB_3\PNG\MB133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908050"/>
            <a:ext cx="4430713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  <p:pic>
        <p:nvPicPr>
          <p:cNvPr id="2" name="Picture 2" descr="G:\UMBROTSVINNA\Monetary Bulletin\2013\MB_3\PNG\MB133-M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785813"/>
            <a:ext cx="4005262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  <p:pic>
        <p:nvPicPr>
          <p:cNvPr id="2" name="Picture 2" descr="G:\UMBROTSVINNA\Monetary Bulletin\2013\MB_3\PNG\MB133-M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885825"/>
            <a:ext cx="4187825" cy="58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/>
              <a:t>Inflation</a:t>
            </a:r>
            <a:endParaRPr lang="is-IS" sz="2000" dirty="0"/>
          </a:p>
        </p:txBody>
      </p:sp>
      <p:pic>
        <p:nvPicPr>
          <p:cNvPr id="31746" name="Picture 2" descr="G:\UMBROTSVINNA\Monetary Bulletin\2013\MB_3\PNG\MB133-M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31888"/>
            <a:ext cx="4005262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5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  <p:pic>
        <p:nvPicPr>
          <p:cNvPr id="32770" name="Picture 2" descr="G:\UMBROTSVINNA\Monetary Bulletin\2013\MB_3\PNG\MB133-M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306513"/>
            <a:ext cx="4230687" cy="45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  <p:pic>
        <p:nvPicPr>
          <p:cNvPr id="33794" name="Picture 2" descr="G:\UMBROTSVINNA\Monetary Bulletin\2013\MB_3\PNG\MB133-M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198563"/>
            <a:ext cx="4084638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  <p:pic>
        <p:nvPicPr>
          <p:cNvPr id="34818" name="Picture 2" descr="G:\UMBROTSVINNA\Monetary Bulletin\2013\MB_3\PNG\MB133-M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217613"/>
            <a:ext cx="3973513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  <p:pic>
        <p:nvPicPr>
          <p:cNvPr id="35842" name="Picture 2" descr="G:\UMBROTSVINNA\Monetary Bulletin\2013\MB_3\PNG\MB133-M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35100"/>
            <a:ext cx="4200525" cy="45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  <p:pic>
        <p:nvPicPr>
          <p:cNvPr id="36866" name="Picture 2" descr="G:\UMBROTSVINNA\Monetary Bulletin\2013\MB_3\PNG\MB133-M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30288"/>
            <a:ext cx="43529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  <p:pic>
        <p:nvPicPr>
          <p:cNvPr id="37890" name="Picture 2" descr="G:\UMBROTSVINNA\Monetary Bulletin\2013\MB_3\PNG\MB133-M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919537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  <p:pic>
        <p:nvPicPr>
          <p:cNvPr id="2" name="Picture 2" descr="G:\UMBROTSVINNA\Monetary Bulletin\2013\MB_3\PNG\MB133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96975"/>
            <a:ext cx="410845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  <p:pic>
        <p:nvPicPr>
          <p:cNvPr id="2" name="Picture 2" descr="G:\UMBROTSVINNA\Monetary Bulletin\2013\MB_3\PNG\MB133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248150" cy="57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  <p:pic>
        <p:nvPicPr>
          <p:cNvPr id="2" name="Picture 2" descr="G:\UMBROTSVINNA\Monetary Bulletin\2013\MB_3\PNG\MB133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836712"/>
            <a:ext cx="3979862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  <p:pic>
        <p:nvPicPr>
          <p:cNvPr id="2" name="Picture 2" descr="G:\UMBROTSVINNA\Monetary Bulletin\2013\MB_3\PNG\MB133-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333875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5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  <p:pic>
        <p:nvPicPr>
          <p:cNvPr id="1026" name="Picture 2" descr="G:\UMBROTSVINNA\Monetary Bulletin\2013\MB_3\PNG\MB133-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4010837" cy="58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  <p:pic>
        <p:nvPicPr>
          <p:cNvPr id="8194" name="Picture 2" descr="G:\UMBROTSVINNA\Monetary Bulletin\2013\MB_3\PNG\MB133-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05" y="836712"/>
            <a:ext cx="440055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7715</TotalTime>
  <Words>147</Words>
  <Application>Microsoft Office PowerPoint</Application>
  <PresentationFormat>On-screen Show (4:3)</PresentationFormat>
  <Paragraphs>40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Monetary Bulletin 2013/3</vt:lpstr>
      <vt:lpstr>Global economic affairs and external trade</vt:lpstr>
      <vt:lpstr>Global economic affairs and external trade</vt:lpstr>
      <vt:lpstr>Global economic affairs and external trade</vt:lpstr>
      <vt:lpstr>Global economic affairs and external trade</vt:lpstr>
      <vt:lpstr>Global economic affairs and external trade</vt:lpstr>
      <vt:lpstr>Global economic affairs and external trade</vt:lpstr>
      <vt:lpstr>Domestic financial markets</vt:lpstr>
      <vt:lpstr>Domestic financial markets</vt:lpstr>
      <vt:lpstr>Domestic financial markets</vt:lpstr>
      <vt:lpstr>Domestic financial markets</vt:lpstr>
      <vt:lpstr>Domestic financial markets</vt:lpstr>
      <vt:lpstr>Domestic financial markets</vt:lpstr>
      <vt:lpstr>Domestic financial markets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Inflation</vt:lpstr>
      <vt:lpstr>Inflation</vt:lpstr>
      <vt:lpstr>Inflation</vt:lpstr>
      <vt:lpstr>Inflation</vt:lpstr>
      <vt:lpstr>Inflation</vt:lpstr>
      <vt:lpstr>Inflation</vt:lpstr>
      <vt:lpstr>Baseline macroeconomic and inflation forecast</vt:lpstr>
      <vt:lpstr>Baseline macroeconomic and inflation forecast</vt:lpstr>
      <vt:lpstr>Baseline macroeconomic and inflation forecast</vt:lpstr>
      <vt:lpstr>Baseline macroeconomic and inflation forecast</vt:lpstr>
      <vt:lpstr>Baseline macroeconomic and inflation forecast</vt:lpstr>
      <vt:lpstr>Baseline macroeconomic and inflation forecast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157</cp:revision>
  <dcterms:created xsi:type="dcterms:W3CDTF">2006-03-23T10:35:51Z</dcterms:created>
  <dcterms:modified xsi:type="dcterms:W3CDTF">2013-09-02T09:25:47Z</dcterms:modified>
</cp:coreProperties>
</file>