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3"/>
  </p:notesMasterIdLst>
  <p:handoutMasterIdLst>
    <p:handoutMasterId r:id="rId124"/>
  </p:handoutMasterIdLst>
  <p:sldIdLst>
    <p:sldId id="258" r:id="rId2"/>
    <p:sldId id="413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  <p:sldId id="511" r:id="rId18"/>
    <p:sldId id="512" r:id="rId19"/>
    <p:sldId id="513" r:id="rId20"/>
    <p:sldId id="514" r:id="rId21"/>
    <p:sldId id="515" r:id="rId22"/>
    <p:sldId id="516" r:id="rId23"/>
    <p:sldId id="517" r:id="rId24"/>
    <p:sldId id="518" r:id="rId25"/>
    <p:sldId id="428" r:id="rId26"/>
    <p:sldId id="519" r:id="rId27"/>
    <p:sldId id="520" r:id="rId28"/>
    <p:sldId id="521" r:id="rId29"/>
    <p:sldId id="522" r:id="rId30"/>
    <p:sldId id="523" r:id="rId31"/>
    <p:sldId id="524" r:id="rId32"/>
    <p:sldId id="525" r:id="rId33"/>
    <p:sldId id="526" r:id="rId34"/>
    <p:sldId id="527" r:id="rId35"/>
    <p:sldId id="528" r:id="rId36"/>
    <p:sldId id="529" r:id="rId37"/>
    <p:sldId id="530" r:id="rId38"/>
    <p:sldId id="438" r:id="rId39"/>
    <p:sldId id="531" r:id="rId40"/>
    <p:sldId id="532" r:id="rId41"/>
    <p:sldId id="533" r:id="rId42"/>
    <p:sldId id="534" r:id="rId43"/>
    <p:sldId id="535" r:id="rId44"/>
    <p:sldId id="536" r:id="rId45"/>
    <p:sldId id="537" r:id="rId46"/>
    <p:sldId id="538" r:id="rId47"/>
    <p:sldId id="539" r:id="rId48"/>
    <p:sldId id="540" r:id="rId49"/>
    <p:sldId id="541" r:id="rId50"/>
    <p:sldId id="542" r:id="rId51"/>
    <p:sldId id="451" r:id="rId52"/>
    <p:sldId id="544" r:id="rId53"/>
    <p:sldId id="543" r:id="rId54"/>
    <p:sldId id="545" r:id="rId55"/>
    <p:sldId id="546" r:id="rId56"/>
    <p:sldId id="547" r:id="rId57"/>
    <p:sldId id="548" r:id="rId58"/>
    <p:sldId id="549" r:id="rId59"/>
    <p:sldId id="550" r:id="rId60"/>
    <p:sldId id="551" r:id="rId61"/>
    <p:sldId id="552" r:id="rId62"/>
    <p:sldId id="553" r:id="rId63"/>
    <p:sldId id="554" r:id="rId64"/>
    <p:sldId id="555" r:id="rId65"/>
    <p:sldId id="556" r:id="rId66"/>
    <p:sldId id="557" r:id="rId67"/>
    <p:sldId id="558" r:id="rId68"/>
    <p:sldId id="467" r:id="rId69"/>
    <p:sldId id="559" r:id="rId70"/>
    <p:sldId id="560" r:id="rId71"/>
    <p:sldId id="561" r:id="rId72"/>
    <p:sldId id="562" r:id="rId73"/>
    <p:sldId id="563" r:id="rId74"/>
    <p:sldId id="564" r:id="rId75"/>
    <p:sldId id="565" r:id="rId76"/>
    <p:sldId id="469" r:id="rId77"/>
    <p:sldId id="566" r:id="rId78"/>
    <p:sldId id="567" r:id="rId79"/>
    <p:sldId id="470" r:id="rId80"/>
    <p:sldId id="471" r:id="rId81"/>
    <p:sldId id="472" r:id="rId82"/>
    <p:sldId id="473" r:id="rId83"/>
    <p:sldId id="474" r:id="rId84"/>
    <p:sldId id="475" r:id="rId85"/>
    <p:sldId id="476" r:id="rId86"/>
    <p:sldId id="477" r:id="rId87"/>
    <p:sldId id="478" r:id="rId88"/>
    <p:sldId id="479" r:id="rId89"/>
    <p:sldId id="480" r:id="rId90"/>
    <p:sldId id="568" r:id="rId91"/>
    <p:sldId id="569" r:id="rId92"/>
    <p:sldId id="570" r:id="rId93"/>
    <p:sldId id="571" r:id="rId94"/>
    <p:sldId id="481" r:id="rId95"/>
    <p:sldId id="482" r:id="rId96"/>
    <p:sldId id="483" r:id="rId97"/>
    <p:sldId id="484" r:id="rId98"/>
    <p:sldId id="485" r:id="rId99"/>
    <p:sldId id="486" r:id="rId100"/>
    <p:sldId id="488" r:id="rId101"/>
    <p:sldId id="489" r:id="rId102"/>
    <p:sldId id="490" r:id="rId103"/>
    <p:sldId id="491" r:id="rId104"/>
    <p:sldId id="492" r:id="rId105"/>
    <p:sldId id="493" r:id="rId106"/>
    <p:sldId id="494" r:id="rId107"/>
    <p:sldId id="495" r:id="rId108"/>
    <p:sldId id="496" r:id="rId109"/>
    <p:sldId id="572" r:id="rId110"/>
    <p:sldId id="573" r:id="rId111"/>
    <p:sldId id="574" r:id="rId112"/>
    <p:sldId id="575" r:id="rId113"/>
    <p:sldId id="576" r:id="rId114"/>
    <p:sldId id="577" r:id="rId115"/>
    <p:sldId id="578" r:id="rId116"/>
    <p:sldId id="579" r:id="rId117"/>
    <p:sldId id="580" r:id="rId118"/>
    <p:sldId id="581" r:id="rId119"/>
    <p:sldId id="582" r:id="rId120"/>
    <p:sldId id="584" r:id="rId121"/>
    <p:sldId id="583" r:id="rId122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90" autoAdjust="0"/>
    <p:restoredTop sz="94660"/>
  </p:normalViewPr>
  <p:slideViewPr>
    <p:cSldViewPr>
      <p:cViewPr varScale="1">
        <p:scale>
          <a:sx n="65" d="100"/>
          <a:sy n="65" d="100"/>
        </p:scale>
        <p:origin x="-57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notesMaster" Target="notesMasters/notesMaster1.xml"/><Relationship Id="rId128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7270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8264708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 smtClean="0"/>
              <a:t>Monetary Bulletin 2012/4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 dirty="0"/>
              <a:t>Powerpoint </a:t>
            </a:r>
            <a:r>
              <a:rPr lang="is-IS" dirty="0" smtClean="0"/>
              <a:t>charts from Economic and monetary developments and prospects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581" y="1388712"/>
            <a:ext cx="5735862" cy="4583813"/>
          </a:xfrm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396" y="908050"/>
            <a:ext cx="4578233" cy="5545138"/>
          </a:xfrm>
        </p:spPr>
      </p:pic>
    </p:spTree>
    <p:extLst>
      <p:ext uri="{BB962C8B-B14F-4D97-AF65-F5344CB8AC3E}">
        <p14:creationId xmlns:p14="http://schemas.microsoft.com/office/powerpoint/2010/main" val="69913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5936" y="908050"/>
            <a:ext cx="4005153" cy="5545138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1230229"/>
            <a:ext cx="4303421" cy="4900779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3884" y="908050"/>
            <a:ext cx="3889257" cy="5545138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425" y="1154035"/>
            <a:ext cx="4096174" cy="5053167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52" y="1090033"/>
            <a:ext cx="4169320" cy="5181172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0533" y="908050"/>
            <a:ext cx="4295958" cy="5545138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088" y="1391760"/>
            <a:ext cx="4266848" cy="4577718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2996" y="1056508"/>
            <a:ext cx="4151033" cy="5248222"/>
          </a:xfrm>
        </p:spPr>
      </p:pic>
    </p:spTree>
    <p:extLst>
      <p:ext uri="{BB962C8B-B14F-4D97-AF65-F5344CB8AC3E}">
        <p14:creationId xmlns:p14="http://schemas.microsoft.com/office/powerpoint/2010/main" val="107315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984" y="908050"/>
            <a:ext cx="3645056" cy="5545138"/>
          </a:xfrm>
        </p:spPr>
      </p:pic>
    </p:spTree>
    <p:extLst>
      <p:ext uri="{BB962C8B-B14F-4D97-AF65-F5344CB8AC3E}">
        <p14:creationId xmlns:p14="http://schemas.microsoft.com/office/powerpoint/2010/main" val="38882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443572"/>
            <a:ext cx="4083983" cy="4474094"/>
          </a:xfrm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12" y="908050"/>
            <a:ext cx="4218200" cy="5545138"/>
          </a:xfrm>
        </p:spPr>
      </p:pic>
    </p:spTree>
    <p:extLst>
      <p:ext uri="{BB962C8B-B14F-4D97-AF65-F5344CB8AC3E}">
        <p14:creationId xmlns:p14="http://schemas.microsoft.com/office/powerpoint/2010/main" val="38882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526" y="1272898"/>
            <a:ext cx="3827972" cy="4815442"/>
          </a:xfrm>
        </p:spPr>
      </p:pic>
    </p:spTree>
    <p:extLst>
      <p:ext uri="{BB962C8B-B14F-4D97-AF65-F5344CB8AC3E}">
        <p14:creationId xmlns:p14="http://schemas.microsoft.com/office/powerpoint/2010/main" val="38882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434428"/>
            <a:ext cx="4004741" cy="4492381"/>
          </a:xfrm>
        </p:spPr>
      </p:pic>
    </p:spTree>
    <p:extLst>
      <p:ext uri="{BB962C8B-B14F-4D97-AF65-F5344CB8AC3E}">
        <p14:creationId xmlns:p14="http://schemas.microsoft.com/office/powerpoint/2010/main" val="22857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Price developments and inflation outlook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464906"/>
            <a:ext cx="4004741" cy="4431426"/>
          </a:xfrm>
        </p:spPr>
      </p:pic>
    </p:spTree>
    <p:extLst>
      <p:ext uri="{BB962C8B-B14F-4D97-AF65-F5344CB8AC3E}">
        <p14:creationId xmlns:p14="http://schemas.microsoft.com/office/powerpoint/2010/main" val="22857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err="1" smtClean="0"/>
              <a:t>Appendix</a:t>
            </a:r>
            <a:r>
              <a:rPr lang="is-IS" sz="2400" dirty="0" smtClean="0"/>
              <a:t> 2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Central</a:t>
            </a:r>
            <a:r>
              <a:rPr lang="is-IS" sz="2400" dirty="0" smtClean="0"/>
              <a:t> Bank of </a:t>
            </a:r>
            <a:r>
              <a:rPr lang="is-IS" sz="2400" dirty="0" err="1" smtClean="0"/>
              <a:t>Iceland</a:t>
            </a:r>
            <a:r>
              <a:rPr lang="is-IS" sz="2400" dirty="0" smtClean="0"/>
              <a:t> </a:t>
            </a:r>
            <a:r>
              <a:rPr lang="is-IS" sz="2400" dirty="0" err="1" smtClean="0"/>
              <a:t>forecasting</a:t>
            </a:r>
            <a:r>
              <a:rPr lang="is-IS" sz="2400" dirty="0" smtClean="0"/>
              <a:t> </a:t>
            </a:r>
            <a:r>
              <a:rPr lang="is-IS" sz="2400" dirty="0" err="1" smtClean="0"/>
              <a:t>record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602" y="908050"/>
            <a:ext cx="3885820" cy="5545138"/>
          </a:xfrm>
        </p:spPr>
      </p:pic>
    </p:spTree>
    <p:extLst>
      <p:ext uri="{BB962C8B-B14F-4D97-AF65-F5344CB8AC3E}">
        <p14:creationId xmlns:p14="http://schemas.microsoft.com/office/powerpoint/2010/main" val="228572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err="1" smtClean="0"/>
              <a:t>Appendix</a:t>
            </a:r>
            <a:r>
              <a:rPr lang="is-IS" sz="2400" dirty="0" smtClean="0"/>
              <a:t> 2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Central</a:t>
            </a:r>
            <a:r>
              <a:rPr lang="is-IS" sz="2400" dirty="0" smtClean="0"/>
              <a:t> Bank of </a:t>
            </a:r>
            <a:r>
              <a:rPr lang="is-IS" sz="2400" dirty="0" err="1" smtClean="0"/>
              <a:t>Iceland</a:t>
            </a:r>
            <a:r>
              <a:rPr lang="is-IS" sz="2400" dirty="0" smtClean="0"/>
              <a:t> </a:t>
            </a:r>
            <a:r>
              <a:rPr lang="is-IS" sz="2400" dirty="0" err="1" smtClean="0"/>
              <a:t>forecasting</a:t>
            </a:r>
            <a:r>
              <a:rPr lang="is-IS" sz="2400" dirty="0" smtClean="0"/>
              <a:t> </a:t>
            </a:r>
            <a:r>
              <a:rPr lang="is-IS" sz="2400" dirty="0" err="1" smtClean="0"/>
              <a:t>record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802" y="946789"/>
            <a:ext cx="4303421" cy="5467660"/>
          </a:xfrm>
        </p:spPr>
      </p:pic>
    </p:spTree>
    <p:extLst>
      <p:ext uri="{BB962C8B-B14F-4D97-AF65-F5344CB8AC3E}">
        <p14:creationId xmlns:p14="http://schemas.microsoft.com/office/powerpoint/2010/main" val="2701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err="1" smtClean="0"/>
              <a:t>Appendix</a:t>
            </a:r>
            <a:r>
              <a:rPr lang="is-IS" sz="2400" dirty="0" smtClean="0"/>
              <a:t> 2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Central</a:t>
            </a:r>
            <a:r>
              <a:rPr lang="is-IS" sz="2400" dirty="0" smtClean="0"/>
              <a:t> Bank of </a:t>
            </a:r>
            <a:r>
              <a:rPr lang="is-IS" sz="2400" dirty="0" err="1" smtClean="0"/>
              <a:t>Iceland</a:t>
            </a:r>
            <a:r>
              <a:rPr lang="is-IS" sz="2400" dirty="0" smtClean="0"/>
              <a:t> </a:t>
            </a:r>
            <a:r>
              <a:rPr lang="is-IS" sz="2400" dirty="0" err="1" smtClean="0"/>
              <a:t>forecasting</a:t>
            </a:r>
            <a:r>
              <a:rPr lang="is-IS" sz="2400" dirty="0" smtClean="0"/>
              <a:t> </a:t>
            </a:r>
            <a:r>
              <a:rPr lang="is-IS" sz="2400" dirty="0" err="1" smtClean="0"/>
              <a:t>record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406999"/>
            <a:ext cx="4400948" cy="4547240"/>
          </a:xfrm>
        </p:spPr>
      </p:pic>
    </p:spTree>
    <p:extLst>
      <p:ext uri="{BB962C8B-B14F-4D97-AF65-F5344CB8AC3E}">
        <p14:creationId xmlns:p14="http://schemas.microsoft.com/office/powerpoint/2010/main" val="2701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err="1" smtClean="0"/>
              <a:t>Appendix</a:t>
            </a:r>
            <a:r>
              <a:rPr lang="is-IS" sz="2400" dirty="0" smtClean="0"/>
              <a:t> 2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Central</a:t>
            </a:r>
            <a:r>
              <a:rPr lang="is-IS" sz="2400" dirty="0" smtClean="0"/>
              <a:t> Bank of </a:t>
            </a:r>
            <a:r>
              <a:rPr lang="is-IS" sz="2400" dirty="0" err="1" smtClean="0"/>
              <a:t>Iceland</a:t>
            </a:r>
            <a:r>
              <a:rPr lang="is-IS" sz="2400" dirty="0" smtClean="0"/>
              <a:t> </a:t>
            </a:r>
            <a:r>
              <a:rPr lang="is-IS" sz="2400" dirty="0" err="1" smtClean="0"/>
              <a:t>forecasting</a:t>
            </a:r>
            <a:r>
              <a:rPr lang="is-IS" sz="2400" dirty="0" smtClean="0"/>
              <a:t> </a:t>
            </a:r>
            <a:r>
              <a:rPr lang="is-IS" sz="2400" dirty="0" err="1" smtClean="0"/>
              <a:t>record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16" y="908050"/>
            <a:ext cx="3991592" cy="5545138"/>
          </a:xfrm>
        </p:spPr>
      </p:pic>
    </p:spTree>
    <p:extLst>
      <p:ext uri="{BB962C8B-B14F-4D97-AF65-F5344CB8AC3E}">
        <p14:creationId xmlns:p14="http://schemas.microsoft.com/office/powerpoint/2010/main" val="2701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err="1" smtClean="0"/>
              <a:t>Appendix</a:t>
            </a:r>
            <a:r>
              <a:rPr lang="is-IS" sz="2400" dirty="0" smtClean="0"/>
              <a:t> 2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Central</a:t>
            </a:r>
            <a:r>
              <a:rPr lang="is-IS" sz="2400" dirty="0" smtClean="0"/>
              <a:t> Bank of </a:t>
            </a:r>
            <a:r>
              <a:rPr lang="is-IS" sz="2400" dirty="0" err="1" smtClean="0"/>
              <a:t>Iceland</a:t>
            </a:r>
            <a:r>
              <a:rPr lang="is-IS" sz="2400" dirty="0" smtClean="0"/>
              <a:t> </a:t>
            </a:r>
            <a:r>
              <a:rPr lang="is-IS" sz="2400" dirty="0" err="1" smtClean="0"/>
              <a:t>forecasting</a:t>
            </a:r>
            <a:r>
              <a:rPr lang="is-IS" sz="2400" dirty="0" smtClean="0"/>
              <a:t> </a:t>
            </a:r>
            <a:r>
              <a:rPr lang="is-IS" sz="2400" dirty="0" err="1" smtClean="0"/>
              <a:t>record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040" y="908050"/>
            <a:ext cx="4372945" cy="5545138"/>
          </a:xfrm>
        </p:spPr>
      </p:pic>
    </p:spTree>
    <p:extLst>
      <p:ext uri="{BB962C8B-B14F-4D97-AF65-F5344CB8AC3E}">
        <p14:creationId xmlns:p14="http://schemas.microsoft.com/office/powerpoint/2010/main" val="2701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err="1" smtClean="0"/>
              <a:t>Appendix</a:t>
            </a:r>
            <a:r>
              <a:rPr lang="is-IS" sz="2400" dirty="0" smtClean="0"/>
              <a:t> 2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Central</a:t>
            </a:r>
            <a:r>
              <a:rPr lang="is-IS" sz="2400" dirty="0" smtClean="0"/>
              <a:t> Bank of </a:t>
            </a:r>
            <a:r>
              <a:rPr lang="is-IS" sz="2400" dirty="0" err="1" smtClean="0"/>
              <a:t>Iceland</a:t>
            </a:r>
            <a:r>
              <a:rPr lang="is-IS" sz="2400" dirty="0" smtClean="0"/>
              <a:t> </a:t>
            </a:r>
            <a:r>
              <a:rPr lang="is-IS" sz="2400" dirty="0" err="1" smtClean="0"/>
              <a:t>forecasting</a:t>
            </a:r>
            <a:r>
              <a:rPr lang="is-IS" sz="2400" dirty="0" smtClean="0"/>
              <a:t> </a:t>
            </a:r>
            <a:r>
              <a:rPr lang="is-IS" sz="2400" dirty="0" err="1" smtClean="0"/>
              <a:t>record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43" y="1132701"/>
            <a:ext cx="4144938" cy="5095835"/>
          </a:xfrm>
        </p:spPr>
      </p:pic>
    </p:spTree>
    <p:extLst>
      <p:ext uri="{BB962C8B-B14F-4D97-AF65-F5344CB8AC3E}">
        <p14:creationId xmlns:p14="http://schemas.microsoft.com/office/powerpoint/2010/main" val="2701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51" y="922407"/>
            <a:ext cx="4029123" cy="5516424"/>
          </a:xfrm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err="1" smtClean="0"/>
              <a:t>Appendix</a:t>
            </a:r>
            <a:r>
              <a:rPr lang="is-IS" sz="2400" dirty="0" smtClean="0"/>
              <a:t> 2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Central</a:t>
            </a:r>
            <a:r>
              <a:rPr lang="is-IS" sz="2400" dirty="0" smtClean="0"/>
              <a:t> Bank of </a:t>
            </a:r>
            <a:r>
              <a:rPr lang="is-IS" sz="2400" dirty="0" err="1" smtClean="0"/>
              <a:t>Iceland</a:t>
            </a:r>
            <a:r>
              <a:rPr lang="is-IS" sz="2400" dirty="0" smtClean="0"/>
              <a:t> </a:t>
            </a:r>
            <a:r>
              <a:rPr lang="is-IS" sz="2400" dirty="0" err="1" smtClean="0"/>
              <a:t>forecasting</a:t>
            </a:r>
            <a:r>
              <a:rPr lang="is-IS" sz="2400" dirty="0" smtClean="0"/>
              <a:t> </a:t>
            </a:r>
            <a:r>
              <a:rPr lang="is-IS" sz="2400" dirty="0" err="1" smtClean="0"/>
              <a:t>record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716" y="908050"/>
            <a:ext cx="3991592" cy="5545138"/>
          </a:xfrm>
        </p:spPr>
      </p:pic>
    </p:spTree>
    <p:extLst>
      <p:ext uri="{BB962C8B-B14F-4D97-AF65-F5344CB8AC3E}">
        <p14:creationId xmlns:p14="http://schemas.microsoft.com/office/powerpoint/2010/main" val="24694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err="1" smtClean="0"/>
              <a:t>Appendix</a:t>
            </a:r>
            <a:r>
              <a:rPr lang="is-IS" sz="2400" dirty="0" smtClean="0"/>
              <a:t> 2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Central</a:t>
            </a:r>
            <a:r>
              <a:rPr lang="is-IS" sz="2400" dirty="0" smtClean="0"/>
              <a:t> Bank of </a:t>
            </a:r>
            <a:r>
              <a:rPr lang="is-IS" sz="2400" dirty="0" err="1" smtClean="0"/>
              <a:t>Iceland</a:t>
            </a:r>
            <a:r>
              <a:rPr lang="is-IS" sz="2400" dirty="0" smtClean="0"/>
              <a:t> </a:t>
            </a:r>
            <a:r>
              <a:rPr lang="is-IS" sz="2400" dirty="0" err="1" smtClean="0"/>
              <a:t>forecasting</a:t>
            </a:r>
            <a:r>
              <a:rPr lang="is-IS" sz="2400" dirty="0" smtClean="0"/>
              <a:t> </a:t>
            </a:r>
            <a:r>
              <a:rPr lang="is-IS" sz="2400" dirty="0" err="1" smtClean="0"/>
              <a:t>record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998" y="1272898"/>
            <a:ext cx="4023028" cy="4815442"/>
          </a:xfrm>
        </p:spPr>
      </p:pic>
    </p:spTree>
    <p:extLst>
      <p:ext uri="{BB962C8B-B14F-4D97-AF65-F5344CB8AC3E}">
        <p14:creationId xmlns:p14="http://schemas.microsoft.com/office/powerpoint/2010/main" val="27017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82" y="916311"/>
            <a:ext cx="4114460" cy="5528615"/>
          </a:xfrm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651" y="1388712"/>
            <a:ext cx="4705723" cy="4583813"/>
          </a:xfrm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1028" name="Picture 4" descr="C:\Users\gudjon\AppData\Local\Microsoft\Windows\Temporary Internet Files\Content.Outlook\UAFUGJIQ\MB124-I-14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944" y="1152332"/>
            <a:ext cx="4858111" cy="4553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380" y="1346044"/>
            <a:ext cx="3974264" cy="4669150"/>
          </a:xfrm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030" y="1233277"/>
            <a:ext cx="4784965" cy="4894684"/>
          </a:xfrm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I-1 </a:t>
            </a:r>
            <a:r>
              <a:rPr lang="is-IS" sz="2400" dirty="0" err="1" smtClean="0"/>
              <a:t>Post-crisis</a:t>
            </a:r>
            <a:r>
              <a:rPr lang="is-IS" sz="2400" dirty="0" smtClean="0"/>
              <a:t> </a:t>
            </a:r>
            <a:r>
              <a:rPr lang="is-IS" sz="2400" dirty="0" err="1" smtClean="0"/>
              <a:t>economic</a:t>
            </a:r>
            <a:r>
              <a:rPr lang="is-IS" sz="2400" dirty="0" smtClean="0"/>
              <a:t> </a:t>
            </a:r>
            <a:r>
              <a:rPr lang="is-IS" sz="2400" dirty="0" err="1" smtClean="0"/>
              <a:t>developments</a:t>
            </a:r>
            <a:r>
              <a:rPr lang="is-IS" sz="2400" dirty="0" smtClean="0"/>
              <a:t> and </a:t>
            </a:r>
            <a:r>
              <a:rPr lang="is-IS" sz="2400" dirty="0" err="1" smtClean="0"/>
              <a:t>Central</a:t>
            </a:r>
            <a:r>
              <a:rPr lang="is-IS" sz="2400" dirty="0" smtClean="0"/>
              <a:t> Bank </a:t>
            </a:r>
            <a:r>
              <a:rPr lang="is-IS" sz="2400" dirty="0" err="1" smtClean="0"/>
              <a:t>forecasts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181465"/>
            <a:ext cx="4065696" cy="4998307"/>
          </a:xfrm>
        </p:spPr>
      </p:pic>
    </p:spTree>
    <p:extLst>
      <p:ext uri="{BB962C8B-B14F-4D97-AF65-F5344CB8AC3E}">
        <p14:creationId xmlns:p14="http://schemas.microsoft.com/office/powerpoint/2010/main" val="177615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I-1 </a:t>
            </a:r>
            <a:r>
              <a:rPr lang="is-IS" sz="2400" dirty="0" err="1" smtClean="0"/>
              <a:t>Post-crisis</a:t>
            </a:r>
            <a:r>
              <a:rPr lang="is-IS" sz="2400" dirty="0" smtClean="0"/>
              <a:t> </a:t>
            </a:r>
            <a:r>
              <a:rPr lang="is-IS" sz="2400" dirty="0" err="1" smtClean="0"/>
              <a:t>economic</a:t>
            </a:r>
            <a:r>
              <a:rPr lang="is-IS" sz="2400" dirty="0" smtClean="0"/>
              <a:t> </a:t>
            </a:r>
            <a:r>
              <a:rPr lang="is-IS" sz="2400" dirty="0" err="1" smtClean="0"/>
              <a:t>developments</a:t>
            </a:r>
            <a:r>
              <a:rPr lang="is-IS" sz="2400" dirty="0" smtClean="0"/>
              <a:t> and </a:t>
            </a:r>
            <a:r>
              <a:rPr lang="is-IS" sz="2400" dirty="0" err="1" smtClean="0"/>
              <a:t>Central</a:t>
            </a:r>
            <a:r>
              <a:rPr lang="is-IS" sz="2400" dirty="0" smtClean="0"/>
              <a:t> Bank </a:t>
            </a:r>
            <a:r>
              <a:rPr lang="is-IS" sz="2400" dirty="0" err="1" smtClean="0"/>
              <a:t>forecasts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312518"/>
            <a:ext cx="4090078" cy="4736201"/>
          </a:xfrm>
        </p:spPr>
      </p:pic>
    </p:spTree>
    <p:extLst>
      <p:ext uri="{BB962C8B-B14F-4D97-AF65-F5344CB8AC3E}">
        <p14:creationId xmlns:p14="http://schemas.microsoft.com/office/powerpoint/2010/main" val="22367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838" y="908050"/>
            <a:ext cx="4555348" cy="55451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920558" cy="629196"/>
          </a:xfrm>
        </p:spPr>
        <p:txBody>
          <a:bodyPr/>
          <a:lstStyle/>
          <a:p>
            <a:r>
              <a:rPr lang="is-IS" sz="2400" dirty="0" smtClean="0"/>
              <a:t>Box I-2 </a:t>
            </a:r>
            <a:r>
              <a:rPr lang="is-IS" sz="2400" dirty="0" err="1" smtClean="0"/>
              <a:t>Investment</a:t>
            </a:r>
            <a:r>
              <a:rPr lang="is-IS" sz="2400" dirty="0" smtClean="0"/>
              <a:t> in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aftermath</a:t>
            </a:r>
            <a:r>
              <a:rPr lang="is-IS" sz="2400" dirty="0" smtClean="0"/>
              <a:t> of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</a:t>
            </a:r>
            <a:r>
              <a:rPr lang="is-IS" sz="2400" dirty="0" err="1" smtClean="0"/>
              <a:t>crisis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937" y="908050"/>
            <a:ext cx="3969151" cy="5545138"/>
          </a:xfrm>
        </p:spPr>
      </p:pic>
    </p:spTree>
    <p:extLst>
      <p:ext uri="{BB962C8B-B14F-4D97-AF65-F5344CB8AC3E}">
        <p14:creationId xmlns:p14="http://schemas.microsoft.com/office/powerpoint/2010/main" val="223678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920558" cy="629196"/>
          </a:xfrm>
        </p:spPr>
        <p:txBody>
          <a:bodyPr/>
          <a:lstStyle/>
          <a:p>
            <a:r>
              <a:rPr lang="is-IS" sz="2400" dirty="0" smtClean="0"/>
              <a:t>Box I-2 </a:t>
            </a:r>
            <a:r>
              <a:rPr lang="is-IS" sz="2400" dirty="0" err="1" smtClean="0"/>
              <a:t>Investment</a:t>
            </a:r>
            <a:r>
              <a:rPr lang="is-IS" sz="2400" dirty="0" smtClean="0"/>
              <a:t> in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aftermath</a:t>
            </a:r>
            <a:r>
              <a:rPr lang="is-IS" sz="2400" dirty="0" smtClean="0"/>
              <a:t> of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</a:t>
            </a:r>
            <a:r>
              <a:rPr lang="is-IS" sz="2400" dirty="0" err="1" smtClean="0"/>
              <a:t>crisis</a:t>
            </a:r>
            <a:endParaRPr lang="is-IS" sz="2400" dirty="0"/>
          </a:p>
        </p:txBody>
      </p:sp>
      <p:pic>
        <p:nvPicPr>
          <p:cNvPr id="3074" name="Picture 2" descr="C:\Users\gudjon\AppData\Local\Microsoft\Windows\Temporary Internet Files\Content.Outlook\UAFUGJIQ\MB124-I-R2_M2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008" y="836712"/>
            <a:ext cx="4083983" cy="5790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920558" cy="629196"/>
          </a:xfrm>
        </p:spPr>
        <p:txBody>
          <a:bodyPr/>
          <a:lstStyle/>
          <a:p>
            <a:r>
              <a:rPr lang="is-IS" sz="2400" dirty="0" smtClean="0"/>
              <a:t>Box I-2 </a:t>
            </a:r>
            <a:r>
              <a:rPr lang="is-IS" sz="2400" dirty="0" err="1" smtClean="0"/>
              <a:t>Investment</a:t>
            </a:r>
            <a:r>
              <a:rPr lang="is-IS" sz="2400" dirty="0" smtClean="0"/>
              <a:t> in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aftermath</a:t>
            </a:r>
            <a:r>
              <a:rPr lang="is-IS" sz="2400" dirty="0" smtClean="0"/>
              <a:t> of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</a:t>
            </a:r>
            <a:r>
              <a:rPr lang="is-IS" sz="2400" dirty="0" err="1" smtClean="0"/>
              <a:t>crisis</a:t>
            </a:r>
            <a:endParaRPr lang="is-IS" sz="2400" dirty="0"/>
          </a:p>
        </p:txBody>
      </p:sp>
      <p:pic>
        <p:nvPicPr>
          <p:cNvPr id="2050" name="Picture 2" descr="C:\Users\gudjon\AppData\Local\Microsoft\Windows\Temporary Internet Files\Content.Outlook\UAFUGJIQ\MB124-I-R2_M3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980728"/>
            <a:ext cx="4053505" cy="5735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920558" cy="629196"/>
          </a:xfrm>
        </p:spPr>
        <p:txBody>
          <a:bodyPr/>
          <a:lstStyle/>
          <a:p>
            <a:r>
              <a:rPr lang="is-IS" sz="2400" dirty="0" smtClean="0"/>
              <a:t>Box I-2 </a:t>
            </a:r>
            <a:r>
              <a:rPr lang="is-IS" sz="2400" dirty="0" err="1" smtClean="0"/>
              <a:t>Investment</a:t>
            </a:r>
            <a:r>
              <a:rPr lang="is-IS" sz="2400" dirty="0" smtClean="0"/>
              <a:t> in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aftermath</a:t>
            </a:r>
            <a:r>
              <a:rPr lang="is-IS" sz="2400" dirty="0" smtClean="0"/>
              <a:t> of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</a:t>
            </a:r>
            <a:r>
              <a:rPr lang="is-IS" sz="2400" dirty="0" err="1" smtClean="0"/>
              <a:t>crisis</a:t>
            </a:r>
            <a:endParaRPr lang="is-IS" sz="2400" dirty="0"/>
          </a:p>
        </p:txBody>
      </p:sp>
      <p:pic>
        <p:nvPicPr>
          <p:cNvPr id="5122" name="Picture 2" descr="C:\Users\gudjon\AppData\Local\Microsoft\Windows\Temporary Internet Files\Content.Outlook\UAFUGJIQ\MB124-I-R2_M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3815" y="893273"/>
            <a:ext cx="4236370" cy="507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920558" cy="629196"/>
          </a:xfrm>
        </p:spPr>
        <p:txBody>
          <a:bodyPr/>
          <a:lstStyle/>
          <a:p>
            <a:r>
              <a:rPr lang="is-IS" sz="2400" dirty="0" smtClean="0"/>
              <a:t>Box I-2 </a:t>
            </a:r>
            <a:r>
              <a:rPr lang="is-IS" sz="2400" dirty="0" err="1" smtClean="0"/>
              <a:t>Investment</a:t>
            </a:r>
            <a:r>
              <a:rPr lang="is-IS" sz="2400" dirty="0" smtClean="0"/>
              <a:t> in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aftermath</a:t>
            </a:r>
            <a:r>
              <a:rPr lang="is-IS" sz="2400" dirty="0" smtClean="0"/>
              <a:t> of </a:t>
            </a:r>
            <a:r>
              <a:rPr lang="is-IS" sz="2400" dirty="0" err="1" smtClean="0"/>
              <a:t>financial</a:t>
            </a:r>
            <a:r>
              <a:rPr lang="is-IS" sz="2400" dirty="0" smtClean="0"/>
              <a:t> </a:t>
            </a:r>
            <a:r>
              <a:rPr lang="is-IS" sz="2400" dirty="0" err="1" smtClean="0"/>
              <a:t>crisis</a:t>
            </a:r>
            <a:endParaRPr lang="is-IS" sz="2400" dirty="0"/>
          </a:p>
        </p:txBody>
      </p:sp>
      <p:pic>
        <p:nvPicPr>
          <p:cNvPr id="4098" name="Picture 2" descr="C:\Users\gudjon\AppData\Local\Microsoft\Windows\Temporary Internet Files\Content.Outlook\UAFUGJIQ\MB124-I-R2_M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2480" y="1124744"/>
            <a:ext cx="4279039" cy="5120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89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922407"/>
            <a:ext cx="4065696" cy="5516424"/>
          </a:xfrm>
        </p:spPr>
      </p:pic>
    </p:spTree>
    <p:extLst>
      <p:ext uri="{BB962C8B-B14F-4D97-AF65-F5344CB8AC3E}">
        <p14:creationId xmlns:p14="http://schemas.microsoft.com/office/powerpoint/2010/main" val="356863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184" y="1272898"/>
            <a:ext cx="4254657" cy="4815442"/>
          </a:xfrm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41" y="922407"/>
            <a:ext cx="4272943" cy="5516424"/>
          </a:xfrm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330" y="1175370"/>
            <a:ext cx="4108365" cy="5010498"/>
          </a:xfrm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07" y="1214990"/>
            <a:ext cx="4047410" cy="4931257"/>
          </a:xfrm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367" y="1285089"/>
            <a:ext cx="4614291" cy="4791060"/>
          </a:xfrm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393" y="908050"/>
            <a:ext cx="3674238" cy="5545138"/>
          </a:xfrm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5847" y="1041269"/>
            <a:ext cx="4425330" cy="5278700"/>
          </a:xfrm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922407"/>
            <a:ext cx="4090078" cy="5516424"/>
          </a:xfrm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765" y="908050"/>
            <a:ext cx="4343495" cy="5545138"/>
          </a:xfrm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67" y="908050"/>
            <a:ext cx="3811291" cy="5545138"/>
          </a:xfrm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309471"/>
            <a:ext cx="4090078" cy="4742296"/>
          </a:xfrm>
        </p:spPr>
      </p:pic>
    </p:spTree>
    <p:extLst>
      <p:ext uri="{BB962C8B-B14F-4D97-AF65-F5344CB8AC3E}">
        <p14:creationId xmlns:p14="http://schemas.microsoft.com/office/powerpoint/2010/main" val="2724998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004696"/>
            <a:ext cx="4090078" cy="5351846"/>
          </a:xfrm>
        </p:spPr>
      </p:pic>
    </p:spTree>
    <p:extLst>
      <p:ext uri="{BB962C8B-B14F-4D97-AF65-F5344CB8AC3E}">
        <p14:creationId xmlns:p14="http://schemas.microsoft.com/office/powerpoint/2010/main" val="19734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External conditions and exports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41" y="1086985"/>
            <a:ext cx="4272943" cy="5187268"/>
          </a:xfrm>
        </p:spPr>
      </p:pic>
    </p:spTree>
    <p:extLst>
      <p:ext uri="{BB962C8B-B14F-4D97-AF65-F5344CB8AC3E}">
        <p14:creationId xmlns:p14="http://schemas.microsoft.com/office/powerpoint/2010/main" val="197348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80" y="908050"/>
            <a:ext cx="3808664" cy="5545138"/>
          </a:xfrm>
        </p:spPr>
      </p:pic>
    </p:spTree>
    <p:extLst>
      <p:ext uri="{BB962C8B-B14F-4D97-AF65-F5344CB8AC3E}">
        <p14:creationId xmlns:p14="http://schemas.microsoft.com/office/powerpoint/2010/main" val="11182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8622" y="908050"/>
            <a:ext cx="3479781" cy="5545138"/>
          </a:xfrm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29" y="1275945"/>
            <a:ext cx="4376566" cy="4809347"/>
          </a:xfrm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142" y="1096128"/>
            <a:ext cx="4004741" cy="5168981"/>
          </a:xfrm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1858" y="1044317"/>
            <a:ext cx="3913309" cy="5272604"/>
          </a:xfrm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810" y="1019935"/>
            <a:ext cx="3919404" cy="5321368"/>
          </a:xfrm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038" y="1038221"/>
            <a:ext cx="4400948" cy="5284795"/>
          </a:xfrm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33277"/>
            <a:ext cx="4065696" cy="4894684"/>
          </a:xfrm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128" y="908050"/>
            <a:ext cx="3966769" cy="5545138"/>
          </a:xfrm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237" y="958980"/>
            <a:ext cx="3992550" cy="5443278"/>
          </a:xfrm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33277"/>
            <a:ext cx="4065696" cy="4894684"/>
          </a:xfrm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696" y="1147940"/>
            <a:ext cx="4827633" cy="5065358"/>
          </a:xfrm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420" y="1160131"/>
            <a:ext cx="4352185" cy="5040976"/>
          </a:xfrm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056" y="908050"/>
            <a:ext cx="4120913" cy="5545138"/>
          </a:xfrm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III Financial conditions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531" y="908050"/>
            <a:ext cx="3751962" cy="5545138"/>
          </a:xfrm>
        </p:spPr>
      </p:pic>
    </p:spTree>
    <p:extLst>
      <p:ext uri="{BB962C8B-B14F-4D97-AF65-F5344CB8AC3E}">
        <p14:creationId xmlns:p14="http://schemas.microsoft.com/office/powerpoint/2010/main" val="290043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951" y="1294232"/>
            <a:ext cx="4029123" cy="4772774"/>
          </a:xfrm>
        </p:spPr>
      </p:pic>
    </p:spTree>
    <p:extLst>
      <p:ext uri="{BB962C8B-B14F-4D97-AF65-F5344CB8AC3E}">
        <p14:creationId xmlns:p14="http://schemas.microsoft.com/office/powerpoint/2010/main" val="236105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6325" y="913263"/>
            <a:ext cx="4364375" cy="5534711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279" y="1507574"/>
            <a:ext cx="4242466" cy="4346089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101" y="908050"/>
            <a:ext cx="3736822" cy="5545138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60" y="1056508"/>
            <a:ext cx="4053505" cy="5248222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129653"/>
            <a:ext cx="4059601" cy="5101931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249" y="908050"/>
            <a:ext cx="4010526" cy="5545138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754" y="1047364"/>
            <a:ext cx="4309516" cy="5266509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807" y="1644723"/>
            <a:ext cx="4047410" cy="4071792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282" y="1394808"/>
            <a:ext cx="4114460" cy="4571622"/>
          </a:xfrm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111367"/>
            <a:ext cx="4010837" cy="5138504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0805" y="1663009"/>
            <a:ext cx="4175415" cy="4035219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274" y="908050"/>
            <a:ext cx="4014477" cy="5545138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59" y="1339948"/>
            <a:ext cx="4321707" cy="4681341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211943"/>
            <a:ext cx="4059601" cy="4937352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569" y="1056508"/>
            <a:ext cx="4077887" cy="5248222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862" y="908050"/>
            <a:ext cx="3901300" cy="5545138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Domestic demand and production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661" y="1297280"/>
            <a:ext cx="4193702" cy="4766678"/>
          </a:xfrm>
        </p:spPr>
      </p:pic>
    </p:spTree>
    <p:extLst>
      <p:ext uri="{BB962C8B-B14F-4D97-AF65-F5344CB8AC3E}">
        <p14:creationId xmlns:p14="http://schemas.microsoft.com/office/powerpoint/2010/main" val="367769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 </a:t>
            </a:r>
            <a:r>
              <a:rPr lang="is-IS" sz="2400" dirty="0" err="1" smtClean="0"/>
              <a:t>Seasonal</a:t>
            </a:r>
            <a:r>
              <a:rPr lang="is-IS" sz="2400" dirty="0" smtClean="0"/>
              <a:t> </a:t>
            </a:r>
            <a:r>
              <a:rPr lang="is-IS" sz="2400" dirty="0" err="1" smtClean="0"/>
              <a:t>adjustment</a:t>
            </a:r>
            <a:r>
              <a:rPr lang="is-IS" sz="2400" dirty="0" smtClean="0"/>
              <a:t> of GDP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297280"/>
            <a:ext cx="4090078" cy="4766678"/>
          </a:xfrm>
        </p:spPr>
      </p:pic>
    </p:spTree>
    <p:extLst>
      <p:ext uri="{BB962C8B-B14F-4D97-AF65-F5344CB8AC3E}">
        <p14:creationId xmlns:p14="http://schemas.microsoft.com/office/powerpoint/2010/main" val="99941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 </a:t>
            </a:r>
            <a:r>
              <a:rPr lang="is-IS" sz="2400" dirty="0" err="1" smtClean="0"/>
              <a:t>Seasonal</a:t>
            </a:r>
            <a:r>
              <a:rPr lang="is-IS" sz="2400" dirty="0" smtClean="0"/>
              <a:t> </a:t>
            </a:r>
            <a:r>
              <a:rPr lang="is-IS" sz="2400" dirty="0" err="1" smtClean="0"/>
              <a:t>adjustment</a:t>
            </a:r>
            <a:r>
              <a:rPr lang="is-IS" sz="2400" dirty="0" smtClean="0"/>
              <a:t> of GDP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297280"/>
            <a:ext cx="4090078" cy="4766678"/>
          </a:xfrm>
        </p:spPr>
      </p:pic>
    </p:spTree>
    <p:extLst>
      <p:ext uri="{BB962C8B-B14F-4D97-AF65-F5344CB8AC3E}">
        <p14:creationId xmlns:p14="http://schemas.microsoft.com/office/powerpoint/2010/main" val="1052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029078"/>
            <a:ext cx="4065696" cy="5303082"/>
          </a:xfrm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 </a:t>
            </a:r>
            <a:r>
              <a:rPr lang="is-IS" sz="2400" dirty="0" err="1" smtClean="0"/>
              <a:t>Seasonal</a:t>
            </a:r>
            <a:r>
              <a:rPr lang="is-IS" sz="2400" dirty="0" smtClean="0"/>
              <a:t> </a:t>
            </a:r>
            <a:r>
              <a:rPr lang="is-IS" sz="2400" dirty="0" err="1" smtClean="0"/>
              <a:t>adjustment</a:t>
            </a:r>
            <a:r>
              <a:rPr lang="is-IS" sz="2400" dirty="0" smtClean="0"/>
              <a:t> of GDP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297280"/>
            <a:ext cx="4065696" cy="4766678"/>
          </a:xfrm>
        </p:spPr>
      </p:pic>
    </p:spTree>
    <p:extLst>
      <p:ext uri="{BB962C8B-B14F-4D97-AF65-F5344CB8AC3E}">
        <p14:creationId xmlns:p14="http://schemas.microsoft.com/office/powerpoint/2010/main" val="1052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 </a:t>
            </a:r>
            <a:r>
              <a:rPr lang="is-IS" sz="2400" dirty="0" err="1" smtClean="0"/>
              <a:t>Seasonal</a:t>
            </a:r>
            <a:r>
              <a:rPr lang="is-IS" sz="2400" dirty="0" smtClean="0"/>
              <a:t> </a:t>
            </a:r>
            <a:r>
              <a:rPr lang="is-IS" sz="2400" dirty="0" err="1" smtClean="0"/>
              <a:t>adjustment</a:t>
            </a:r>
            <a:r>
              <a:rPr lang="is-IS" sz="2400" dirty="0" smtClean="0"/>
              <a:t> of GDP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333" y="1004696"/>
            <a:ext cx="3980359" cy="5351846"/>
          </a:xfrm>
        </p:spPr>
      </p:pic>
    </p:spTree>
    <p:extLst>
      <p:ext uri="{BB962C8B-B14F-4D97-AF65-F5344CB8AC3E}">
        <p14:creationId xmlns:p14="http://schemas.microsoft.com/office/powerpoint/2010/main" val="1052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 </a:t>
            </a:r>
            <a:r>
              <a:rPr lang="is-IS" sz="2400" dirty="0" err="1" smtClean="0"/>
              <a:t>Seasonal</a:t>
            </a:r>
            <a:r>
              <a:rPr lang="is-IS" sz="2400" dirty="0" smtClean="0"/>
              <a:t> </a:t>
            </a:r>
            <a:r>
              <a:rPr lang="is-IS" sz="2400" dirty="0" err="1" smtClean="0"/>
              <a:t>adjustment</a:t>
            </a:r>
            <a:r>
              <a:rPr lang="is-IS" sz="2400" dirty="0" smtClean="0"/>
              <a:t> of GDP</a:t>
            </a:r>
            <a:endParaRPr lang="is-IS" sz="2400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473" y="1132701"/>
            <a:ext cx="4090078" cy="5095835"/>
          </a:xfrm>
        </p:spPr>
      </p:pic>
    </p:spTree>
    <p:extLst>
      <p:ext uri="{BB962C8B-B14F-4D97-AF65-F5344CB8AC3E}">
        <p14:creationId xmlns:p14="http://schemas.microsoft.com/office/powerpoint/2010/main" val="1052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 </a:t>
            </a:r>
            <a:r>
              <a:rPr lang="is-IS" sz="2400" dirty="0" err="1" smtClean="0"/>
              <a:t>Seasonal</a:t>
            </a:r>
            <a:r>
              <a:rPr lang="is-IS" sz="2400" dirty="0" smtClean="0"/>
              <a:t> </a:t>
            </a:r>
            <a:r>
              <a:rPr lang="is-IS" sz="2400" dirty="0" err="1" smtClean="0"/>
              <a:t>adjustment</a:t>
            </a:r>
            <a:r>
              <a:rPr lang="is-IS" sz="2400" dirty="0" smtClean="0"/>
              <a:t> of GDP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916311"/>
            <a:ext cx="4065696" cy="5528615"/>
          </a:xfrm>
        </p:spPr>
      </p:pic>
    </p:spTree>
    <p:extLst>
      <p:ext uri="{BB962C8B-B14F-4D97-AF65-F5344CB8AC3E}">
        <p14:creationId xmlns:p14="http://schemas.microsoft.com/office/powerpoint/2010/main" val="1052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 </a:t>
            </a:r>
            <a:r>
              <a:rPr lang="is-IS" sz="2400" dirty="0" err="1" smtClean="0"/>
              <a:t>Seasonal</a:t>
            </a:r>
            <a:r>
              <a:rPr lang="is-IS" sz="2400" dirty="0" smtClean="0"/>
              <a:t> </a:t>
            </a:r>
            <a:r>
              <a:rPr lang="is-IS" sz="2400" dirty="0" err="1" smtClean="0"/>
              <a:t>adjustment</a:t>
            </a:r>
            <a:r>
              <a:rPr lang="is-IS" sz="2400" dirty="0" smtClean="0"/>
              <a:t> of GDP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759" y="908050"/>
            <a:ext cx="4375507" cy="5545138"/>
          </a:xfrm>
        </p:spPr>
      </p:pic>
    </p:spTree>
    <p:extLst>
      <p:ext uri="{BB962C8B-B14F-4D97-AF65-F5344CB8AC3E}">
        <p14:creationId xmlns:p14="http://schemas.microsoft.com/office/powerpoint/2010/main" val="1052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IV-1 </a:t>
            </a:r>
            <a:r>
              <a:rPr lang="is-IS" sz="2400" dirty="0" err="1" smtClean="0"/>
              <a:t>Seasonal</a:t>
            </a:r>
            <a:r>
              <a:rPr lang="is-IS" sz="2400" dirty="0" smtClean="0"/>
              <a:t> </a:t>
            </a:r>
            <a:r>
              <a:rPr lang="is-IS" sz="2400" dirty="0" err="1" smtClean="0"/>
              <a:t>adjustment</a:t>
            </a:r>
            <a:r>
              <a:rPr lang="is-IS" sz="2400" dirty="0" smtClean="0"/>
              <a:t> of GDP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3094" y="1297280"/>
            <a:ext cx="4010837" cy="4766678"/>
          </a:xfrm>
        </p:spPr>
      </p:pic>
    </p:spTree>
    <p:extLst>
      <p:ext uri="{BB962C8B-B14F-4D97-AF65-F5344CB8AC3E}">
        <p14:creationId xmlns:p14="http://schemas.microsoft.com/office/powerpoint/2010/main" val="105255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706" y="1446619"/>
            <a:ext cx="4315612" cy="4467999"/>
          </a:xfrm>
        </p:spPr>
      </p:pic>
    </p:spTree>
    <p:extLst>
      <p:ext uri="{BB962C8B-B14F-4D97-AF65-F5344CB8AC3E}">
        <p14:creationId xmlns:p14="http://schemas.microsoft.com/office/powerpoint/2010/main" val="3264951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372" y="1467954"/>
            <a:ext cx="4358280" cy="4425330"/>
          </a:xfrm>
        </p:spPr>
      </p:pic>
    </p:spTree>
    <p:extLst>
      <p:ext uri="{BB962C8B-B14F-4D97-AF65-F5344CB8AC3E}">
        <p14:creationId xmlns:p14="http://schemas.microsoft.com/office/powerpoint/2010/main" val="21993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169274"/>
            <a:ext cx="4291230" cy="5022689"/>
          </a:xfrm>
        </p:spPr>
      </p:pic>
    </p:spTree>
    <p:extLst>
      <p:ext uri="{BB962C8B-B14F-4D97-AF65-F5344CB8AC3E}">
        <p14:creationId xmlns:p14="http://schemas.microsoft.com/office/powerpoint/2010/main" val="2199363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160131"/>
            <a:ext cx="4291230" cy="5040976"/>
          </a:xfrm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300327"/>
            <a:ext cx="4065696" cy="4760583"/>
          </a:xfrm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852" y="1349091"/>
            <a:ext cx="4169320" cy="4663055"/>
          </a:xfrm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383" y="1120510"/>
            <a:ext cx="3846258" cy="5120217"/>
          </a:xfrm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Public sector finances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031" y="908050"/>
            <a:ext cx="3812963" cy="5545138"/>
          </a:xfrm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08" y="908050"/>
            <a:ext cx="3988608" cy="5545138"/>
          </a:xfrm>
        </p:spPr>
      </p:pic>
    </p:spTree>
    <p:extLst>
      <p:ext uri="{BB962C8B-B14F-4D97-AF65-F5344CB8AC3E}">
        <p14:creationId xmlns:p14="http://schemas.microsoft.com/office/powerpoint/2010/main" val="408143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2808" y="908050"/>
            <a:ext cx="3911409" cy="5545138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659" y="940693"/>
            <a:ext cx="4321707" cy="5479851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214990"/>
            <a:ext cx="4291230" cy="4931257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135749"/>
            <a:ext cx="4059601" cy="5089740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229" y="1154035"/>
            <a:ext cx="4376566" cy="5053167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5945" y="1199752"/>
            <a:ext cx="4285134" cy="4961734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 Economic outlook and key uncertainties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12" y="1208895"/>
            <a:ext cx="4059601" cy="4943448"/>
          </a:xfrm>
        </p:spPr>
      </p:pic>
    </p:spTree>
    <p:extLst>
      <p:ext uri="{BB962C8B-B14F-4D97-AF65-F5344CB8AC3E}">
        <p14:creationId xmlns:p14="http://schemas.microsoft.com/office/powerpoint/2010/main" val="3721631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Labour market and wage developments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9189" y="919359"/>
            <a:ext cx="3998646" cy="5522520"/>
          </a:xfrm>
        </p:spPr>
      </p:pic>
    </p:spTree>
    <p:extLst>
      <p:ext uri="{BB962C8B-B14F-4D97-AF65-F5344CB8AC3E}">
        <p14:creationId xmlns:p14="http://schemas.microsoft.com/office/powerpoint/2010/main" val="22691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848550" cy="629196"/>
          </a:xfrm>
        </p:spPr>
        <p:txBody>
          <a:bodyPr/>
          <a:lstStyle/>
          <a:p>
            <a:r>
              <a:rPr lang="is-IS" sz="2400" dirty="0" smtClean="0"/>
              <a:t>Box VI-1 </a:t>
            </a:r>
            <a:r>
              <a:rPr lang="is-IS" sz="2400" dirty="0" err="1" smtClean="0"/>
              <a:t>Post-crisis</a:t>
            </a:r>
            <a:r>
              <a:rPr lang="is-IS" sz="2400" dirty="0" smtClean="0"/>
              <a:t> </a:t>
            </a:r>
            <a:r>
              <a:rPr lang="is-IS" sz="2400" dirty="0" err="1" smtClean="0"/>
              <a:t>developments</a:t>
            </a:r>
            <a:r>
              <a:rPr lang="is-IS" sz="2400" dirty="0" smtClean="0"/>
              <a:t> in </a:t>
            </a:r>
            <a:r>
              <a:rPr lang="is-IS" sz="2400" dirty="0" err="1" smtClean="0"/>
              <a:t>unemployment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897" y="1288136"/>
            <a:ext cx="4291230" cy="4784965"/>
          </a:xfrm>
        </p:spPr>
      </p:pic>
    </p:spTree>
    <p:extLst>
      <p:ext uri="{BB962C8B-B14F-4D97-AF65-F5344CB8AC3E}">
        <p14:creationId xmlns:p14="http://schemas.microsoft.com/office/powerpoint/2010/main" val="22691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848550" cy="629196"/>
          </a:xfrm>
        </p:spPr>
        <p:txBody>
          <a:bodyPr/>
          <a:lstStyle/>
          <a:p>
            <a:r>
              <a:rPr lang="is-IS" sz="2400" dirty="0" smtClean="0"/>
              <a:t>Box VI-1 </a:t>
            </a:r>
            <a:r>
              <a:rPr lang="is-IS" sz="2400" dirty="0" err="1" smtClean="0"/>
              <a:t>Post-crisis</a:t>
            </a:r>
            <a:r>
              <a:rPr lang="is-IS" sz="2400" dirty="0" smtClean="0"/>
              <a:t> </a:t>
            </a:r>
            <a:r>
              <a:rPr lang="is-IS" sz="2400" dirty="0" err="1" smtClean="0"/>
              <a:t>developments</a:t>
            </a:r>
            <a:r>
              <a:rPr lang="is-IS" sz="2400" dirty="0" smtClean="0"/>
              <a:t> in </a:t>
            </a:r>
            <a:r>
              <a:rPr lang="is-IS" sz="2400" dirty="0" err="1" smtClean="0"/>
              <a:t>unemployment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6582" y="908050"/>
            <a:ext cx="3723860" cy="5545138"/>
          </a:xfrm>
        </p:spPr>
      </p:pic>
    </p:spTree>
    <p:extLst>
      <p:ext uri="{BB962C8B-B14F-4D97-AF65-F5344CB8AC3E}">
        <p14:creationId xmlns:p14="http://schemas.microsoft.com/office/powerpoint/2010/main" val="35789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63500"/>
            <a:ext cx="7848550" cy="629196"/>
          </a:xfrm>
        </p:spPr>
        <p:txBody>
          <a:bodyPr/>
          <a:lstStyle/>
          <a:p>
            <a:r>
              <a:rPr lang="is-IS" sz="2400" dirty="0" smtClean="0"/>
              <a:t>Box VI-1 </a:t>
            </a:r>
            <a:r>
              <a:rPr lang="is-IS" sz="2400" dirty="0" err="1" smtClean="0"/>
              <a:t>Post-crisis</a:t>
            </a:r>
            <a:r>
              <a:rPr lang="is-IS" sz="2400" dirty="0" smtClean="0"/>
              <a:t> </a:t>
            </a:r>
            <a:r>
              <a:rPr lang="is-IS" sz="2400" dirty="0" err="1" smtClean="0"/>
              <a:t>developments</a:t>
            </a:r>
            <a:r>
              <a:rPr lang="is-IS" sz="2400" dirty="0" smtClean="0"/>
              <a:t> in </a:t>
            </a:r>
            <a:r>
              <a:rPr lang="is-IS" sz="2400" dirty="0" err="1" smtClean="0"/>
              <a:t>unemployment</a:t>
            </a:r>
            <a:endParaRPr lang="is-IS" sz="24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757" y="1300327"/>
            <a:ext cx="4181511" cy="4760583"/>
          </a:xfrm>
        </p:spPr>
      </p:pic>
    </p:spTree>
    <p:extLst>
      <p:ext uri="{BB962C8B-B14F-4D97-AF65-F5344CB8AC3E}">
        <p14:creationId xmlns:p14="http://schemas.microsoft.com/office/powerpoint/2010/main" val="357890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043" y="1047364"/>
            <a:ext cx="4144938" cy="5266509"/>
          </a:xfrm>
        </p:spPr>
      </p:pic>
    </p:spTree>
    <p:extLst>
      <p:ext uri="{BB962C8B-B14F-4D97-AF65-F5344CB8AC3E}">
        <p14:creationId xmlns:p14="http://schemas.microsoft.com/office/powerpoint/2010/main" val="27504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664" y="1428333"/>
            <a:ext cx="4065696" cy="4504572"/>
          </a:xfrm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352" y="908050"/>
            <a:ext cx="3958321" cy="5545138"/>
          </a:xfrm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28" y="908050"/>
            <a:ext cx="4289968" cy="5545138"/>
          </a:xfrm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External balance</a:t>
            </a:r>
            <a:endParaRPr lang="is-IS" sz="28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872" y="908050"/>
            <a:ext cx="3807280" cy="5545138"/>
          </a:xfrm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 smtClean="0"/>
              <a:t>Box VII-1 </a:t>
            </a:r>
            <a:r>
              <a:rPr lang="is-IS" sz="2400" dirty="0" err="1" smtClean="0"/>
              <a:t>Changes</a:t>
            </a:r>
            <a:r>
              <a:rPr lang="is-IS" sz="2400" dirty="0" smtClean="0"/>
              <a:t> in </a:t>
            </a:r>
            <a:r>
              <a:rPr lang="is-IS" sz="2400" dirty="0" err="1" smtClean="0"/>
              <a:t>Central</a:t>
            </a:r>
            <a:r>
              <a:rPr lang="is-IS" sz="2400" dirty="0" smtClean="0"/>
              <a:t> Bank </a:t>
            </a:r>
            <a:r>
              <a:rPr lang="is-IS" sz="2400" dirty="0" err="1" smtClean="0"/>
              <a:t>forecasts</a:t>
            </a:r>
            <a:r>
              <a:rPr lang="is-IS" sz="2400" dirty="0" smtClean="0"/>
              <a:t> of </a:t>
            </a:r>
            <a:r>
              <a:rPr lang="is-IS" sz="2400" dirty="0" err="1" smtClean="0"/>
              <a:t>the</a:t>
            </a:r>
            <a:r>
              <a:rPr lang="is-IS" sz="2400" dirty="0" smtClean="0"/>
              <a:t> </a:t>
            </a:r>
            <a:r>
              <a:rPr lang="is-IS" sz="2400" dirty="0" err="1" smtClean="0"/>
              <a:t>trade</a:t>
            </a:r>
            <a:r>
              <a:rPr lang="is-IS" sz="2400" dirty="0" smtClean="0"/>
              <a:t> </a:t>
            </a:r>
            <a:r>
              <a:rPr lang="is-IS" sz="2400" dirty="0" err="1" smtClean="0"/>
              <a:t>balance</a:t>
            </a:r>
            <a:endParaRPr lang="is-IS" sz="24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80" y="925454"/>
            <a:ext cx="5327464" cy="5510329"/>
          </a:xfrm>
        </p:spPr>
      </p:pic>
    </p:spTree>
    <p:extLst>
      <p:ext uri="{BB962C8B-B14F-4D97-AF65-F5344CB8AC3E}">
        <p14:creationId xmlns:p14="http://schemas.microsoft.com/office/powerpoint/2010/main" val="109351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7822</TotalTime>
  <Words>685</Words>
  <Application>Microsoft Office PowerPoint</Application>
  <PresentationFormat>On-screen Show (4:3)</PresentationFormat>
  <Paragraphs>123</Paragraphs>
  <Slides>121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121</vt:i4>
      </vt:variant>
    </vt:vector>
  </HeadingPairs>
  <TitlesOfParts>
    <vt:vector size="122" baseType="lpstr">
      <vt:lpstr>Default Design</vt:lpstr>
      <vt:lpstr>Monetary Bulletin 2012/4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I Economic outlook and key uncertainties</vt:lpstr>
      <vt:lpstr>Box I-1 Post-crisis economic developments and Central Bank forecasts</vt:lpstr>
      <vt:lpstr>Box I-1 Post-crisis economic developments and Central Bank forecasts</vt:lpstr>
      <vt:lpstr>Box I-2 Investment in the aftermath of financial crisis</vt:lpstr>
      <vt:lpstr>Box I-2 Investment in the aftermath of financial crisis</vt:lpstr>
      <vt:lpstr>Box I-2 Investment in the aftermath of financial crisis</vt:lpstr>
      <vt:lpstr>Box I-2 Investment in the aftermath of financial crisis</vt:lpstr>
      <vt:lpstr>Box I-2 Investment in the aftermath of financial crisis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 External conditions and exports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III Financial conditions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IV Domestic demand and production</vt:lpstr>
      <vt:lpstr>Box IV-1 Seasonal adjustment of GDP</vt:lpstr>
      <vt:lpstr>Box IV-1 Seasonal adjustment of GDP</vt:lpstr>
      <vt:lpstr>Box IV-1 Seasonal adjustment of GDP</vt:lpstr>
      <vt:lpstr>Box IV-1 Seasonal adjustment of GDP</vt:lpstr>
      <vt:lpstr>Box IV-1 Seasonal adjustment of GDP</vt:lpstr>
      <vt:lpstr>Box IV-1 Seasonal adjustment of GDP</vt:lpstr>
      <vt:lpstr>Box IV-1 Seasonal adjustment of GDP</vt:lpstr>
      <vt:lpstr>Box IV-1 Seasonal adjustment of GDP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 Public sector finances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VI Labour market and wage developments</vt:lpstr>
      <vt:lpstr>Box VI-1 Post-crisis developments in unemployment</vt:lpstr>
      <vt:lpstr>Box VI-1 Post-crisis developments in unemployment</vt:lpstr>
      <vt:lpstr>Box VI-1 Post-crisis developments in unemployment</vt:lpstr>
      <vt:lpstr>VII External balance</vt:lpstr>
      <vt:lpstr>VII External balance</vt:lpstr>
      <vt:lpstr>VII External balance</vt:lpstr>
      <vt:lpstr>VII External balance</vt:lpstr>
      <vt:lpstr>VII External balance</vt:lpstr>
      <vt:lpstr>Box VII-1 Changes in Central Bank forecasts of the trade balance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VIII Price developments and inflation outlook</vt:lpstr>
      <vt:lpstr>Appendix 2 The Central Bank of Iceland forecasting record</vt:lpstr>
      <vt:lpstr>Appendix 2 The Central Bank of Iceland forecasting record</vt:lpstr>
      <vt:lpstr>Appendix 2 The Central Bank of Iceland forecasting record</vt:lpstr>
      <vt:lpstr>Appendix 2 The Central Bank of Iceland forecasting record</vt:lpstr>
      <vt:lpstr>Appendix 2 The Central Bank of Iceland forecasting record</vt:lpstr>
      <vt:lpstr>Appendix 2 The Central Bank of Iceland forecasting record</vt:lpstr>
      <vt:lpstr>Appendix 2 The Central Bank of Iceland forecasting record</vt:lpstr>
      <vt:lpstr>Appendix 2 The Central Bank of Iceland forecasting record</vt:lpstr>
    </vt:vector>
  </TitlesOfParts>
  <Company>Seðlabanki Íslands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SÍ Guðjón Emilsson</cp:lastModifiedBy>
  <cp:revision>166</cp:revision>
  <dcterms:created xsi:type="dcterms:W3CDTF">2006-03-23T10:35:51Z</dcterms:created>
  <dcterms:modified xsi:type="dcterms:W3CDTF">2013-01-22T16:24:56Z</dcterms:modified>
</cp:coreProperties>
</file>