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380" r:id="rId4"/>
    <p:sldId id="379" r:id="rId5"/>
    <p:sldId id="377" r:id="rId6"/>
    <p:sldId id="378" r:id="rId7"/>
    <p:sldId id="376" r:id="rId8"/>
    <p:sldId id="266" r:id="rId9"/>
    <p:sldId id="267" r:id="rId10"/>
    <p:sldId id="268" r:id="rId11"/>
    <p:sldId id="269" r:id="rId12"/>
    <p:sldId id="25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59" r:id="rId22"/>
    <p:sldId id="288" r:id="rId23"/>
    <p:sldId id="287" r:id="rId24"/>
    <p:sldId id="286" r:id="rId25"/>
    <p:sldId id="285" r:id="rId26"/>
    <p:sldId id="284" r:id="rId27"/>
    <p:sldId id="283" r:id="rId28"/>
    <p:sldId id="289" r:id="rId29"/>
    <p:sldId id="373" r:id="rId30"/>
    <p:sldId id="374" r:id="rId31"/>
    <p:sldId id="260" r:id="rId32"/>
    <p:sldId id="299" r:id="rId33"/>
    <p:sldId id="298" r:id="rId34"/>
    <p:sldId id="297" r:id="rId35"/>
    <p:sldId id="296" r:id="rId36"/>
    <p:sldId id="295" r:id="rId37"/>
    <p:sldId id="294" r:id="rId38"/>
    <p:sldId id="293" r:id="rId39"/>
    <p:sldId id="292" r:id="rId40"/>
    <p:sldId id="291" r:id="rId41"/>
    <p:sldId id="290" r:id="rId42"/>
    <p:sldId id="300" r:id="rId43"/>
    <p:sldId id="301" r:id="rId44"/>
    <p:sldId id="302" r:id="rId45"/>
    <p:sldId id="319" r:id="rId46"/>
    <p:sldId id="303" r:id="rId47"/>
    <p:sldId id="304" r:id="rId48"/>
    <p:sldId id="305" r:id="rId49"/>
    <p:sldId id="306" r:id="rId50"/>
    <p:sldId id="307" r:id="rId51"/>
    <p:sldId id="261" r:id="rId52"/>
    <p:sldId id="331" r:id="rId53"/>
    <p:sldId id="330" r:id="rId54"/>
    <p:sldId id="329" r:id="rId55"/>
    <p:sldId id="263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68" r:id="rId64"/>
    <p:sldId id="369" r:id="rId65"/>
    <p:sldId id="370" r:id="rId66"/>
    <p:sldId id="371" r:id="rId67"/>
    <p:sldId id="372" r:id="rId68"/>
    <p:sldId id="375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5482" autoAdjust="0"/>
  </p:normalViewPr>
  <p:slideViewPr>
    <p:cSldViewPr>
      <p:cViewPr>
        <p:scale>
          <a:sx n="103" d="100"/>
          <a:sy n="103" d="100"/>
        </p:scale>
        <p:origin x="-3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Central Bank of Iceland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Financial stability 2012/2</a:t>
            </a:r>
          </a:p>
          <a:p>
            <a:pPr eaLnBrk="1" hangingPunct="1"/>
            <a:r>
              <a:rPr lang="en-US" dirty="0" smtClean="0"/>
              <a:t>Charts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is-IS" dirty="0" smtClean="0"/>
          </a:p>
        </p:txBody>
      </p:sp>
      <p:pic>
        <p:nvPicPr>
          <p:cNvPr id="2" name="Picture 2" descr="X:\Financial stability\Financial Stability 2012#2\PNG\FS122_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8" y="1340768"/>
            <a:ext cx="4004741" cy="50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4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is-IS" dirty="0" smtClean="0"/>
          </a:p>
        </p:txBody>
      </p:sp>
      <p:pic>
        <p:nvPicPr>
          <p:cNvPr id="5122" name="Picture 2" descr="X:\Financial stability\Financial Stability 2012#2\PNG\FS122_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34" y="1340768"/>
            <a:ext cx="4016932" cy="5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39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en-US" dirty="0" smtClean="0"/>
              <a:t>Macroeconomic environment and financial markets</a:t>
            </a:r>
          </a:p>
        </p:txBody>
      </p:sp>
      <p:pic>
        <p:nvPicPr>
          <p:cNvPr id="6147" name="Picture 3" descr="X:\Financial stability\Financial Stability 2012#2\PNG\FS122_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5687098" cy="5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7170" name="Picture 2" descr="X:\Financial stability\Financial Stability 2012#2\PNG\FS122_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5" y="1124744"/>
            <a:ext cx="423637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8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8194" name="Picture 2" descr="X:\Financial stability\Financial Stability 2012#2\PNG\FS122_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8" y="1268760"/>
            <a:ext cx="4083983" cy="47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58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2050" name="Picture 2" descr="X:\Financial stability\Financial Stability 2012#2\PNG\FS122_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15" y="1268760"/>
            <a:ext cx="4870302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4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10242" name="Picture 2" descr="X:\Financial stability\Financial Stability 2012#2\PNG\FS122_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94" y="1268760"/>
            <a:ext cx="4315612" cy="48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40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11266" name="Picture 2" descr="X:\Financial stability\Financial Stability 2012#2\PNG\FS122_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25" y="1124744"/>
            <a:ext cx="402302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6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12290" name="Picture 2" descr="X:\Financial stability\Financial Stability 2012#2\PNG\FS122_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8" y="1196752"/>
            <a:ext cx="4083983" cy="51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3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13314" name="Picture 2" descr="X:\Financial stability\Financial Stability 2012#2\PNG\FS122_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412776"/>
            <a:ext cx="4004741" cy="47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64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financial system: outlook and major risks</a:t>
            </a:r>
          </a:p>
        </p:txBody>
      </p:sp>
      <p:pic>
        <p:nvPicPr>
          <p:cNvPr id="1027" name="Picture 3" descr="X:\Financial stability\Financial Stability 2012#2\PNG\FS122_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33" y="1340768"/>
            <a:ext cx="4407044" cy="47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14338" name="Picture 2" descr="X:\Financial stability\Financial Stability 2012#2\PNG\FS122_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65" y="1271194"/>
            <a:ext cx="4102269" cy="43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The scope of financial institutions‘ operations</a:t>
            </a:r>
          </a:p>
        </p:txBody>
      </p:sp>
      <p:pic>
        <p:nvPicPr>
          <p:cNvPr id="15362" name="Picture 2" descr="X:\Financial stability\Financial Stability 2012#2\PNG\FS122_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23" y="1412776"/>
            <a:ext cx="4528954" cy="483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16386" name="Picture 2" descr="X:\Financial stability\Financial Stability 2012#2\PNG\FS122_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49" y="1432725"/>
            <a:ext cx="3517101" cy="39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5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17410" name="Picture 2" descr="X:\Financial stability\Financial Stability 2012#2\PNG\FS122_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6" y="1124744"/>
            <a:ext cx="4077887" cy="55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5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18434" name="Picture 2" descr="X:\Financial stability\Financial Stability 2012#2\PNG\FS122_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50" y="1301671"/>
            <a:ext cx="3925500" cy="42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6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19458" name="Picture 2" descr="X:\Financial stability\Financial Stability 2012#2\PNG\FS122_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65" y="1124744"/>
            <a:ext cx="4071792" cy="56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7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20482" name="Picture 2" descr="X:\Financial stability\Financial Stability 2012#2\PNG\FS122_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95" y="1412776"/>
            <a:ext cx="4047410" cy="48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04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21506" name="Picture 2" descr="X:\Financial stability\Financial Stability 2012#2\PNG\FS122_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98" y="1368722"/>
            <a:ext cx="3919404" cy="412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4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22530" name="Picture 2" descr="X:\Financial stability\Financial Stability 2012#2\PNG\FS122_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5" y="1196752"/>
            <a:ext cx="4157129" cy="56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25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23554" name="Picture 2" descr="X:\Financial stability\Financial Stability 2012#2\PNG\FS122_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43" y="1268760"/>
            <a:ext cx="4041314" cy="50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57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financial system: outlook and major risks</a:t>
            </a:r>
          </a:p>
        </p:txBody>
      </p:sp>
      <p:pic>
        <p:nvPicPr>
          <p:cNvPr id="65538" name="Picture 2" descr="X:\Financial stability\Financial Stability 2012#2\PNG\FS122_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99" y="1340768"/>
            <a:ext cx="4041314" cy="50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37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24578" name="Picture 2" descr="X:\Financial stability\Financial Stability 2012#2\PNG\FS122_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58" y="1268760"/>
            <a:ext cx="4077887" cy="55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60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en-US" dirty="0" smtClean="0"/>
          </a:p>
        </p:txBody>
      </p:sp>
      <p:pic>
        <p:nvPicPr>
          <p:cNvPr id="25602" name="Picture 2" descr="X:\Financial stability\Financial Stability 2012#2\PNG\FS122_I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27" y="1268760"/>
            <a:ext cx="4090078" cy="53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26626" name="Picture 2" descr="X:\Financial stability\Financial Stability 2012#2\PNG\FS122_I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98" y="1196752"/>
            <a:ext cx="4004741" cy="52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1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27650" name="Picture 2" descr="X:\Financial stability\Financial Stability 2012#2\PNG\FS122_I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30" y="1124744"/>
            <a:ext cx="4400948" cy="57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3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28674" name="Picture 2" descr="X:\Financial stability\Financial Stability 2012#2\PNG\FS122_I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335197"/>
            <a:ext cx="4090078" cy="41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65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29698" name="Picture 2" descr="X:\Financial stability\Financial Stability 2012#2\PNG\FS122_I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00" y="1196752"/>
            <a:ext cx="4193702" cy="56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30722" name="Picture 2" descr="X:\Financial stability\Financial Stability 2012#2\PNG\FS122_I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8" y="1196752"/>
            <a:ext cx="4004741" cy="55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0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31746" name="Picture 2" descr="X:\Financial stability\Financial Stability 2012#2\PNG\FS122_I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26" y="1268760"/>
            <a:ext cx="4736201" cy="491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2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32770" name="Picture 2" descr="X:\Financial stability\Financial Stability 2012#2\PNG\FS122_I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60" y="1268760"/>
            <a:ext cx="4663055" cy="53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33794" name="Picture 2" descr="X:\Financial stability\Financial Stability 2012#2\PNG\FS122_I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484784"/>
            <a:ext cx="4004741" cy="4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0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financial system: outlook and major risks</a:t>
            </a:r>
          </a:p>
        </p:txBody>
      </p:sp>
      <p:pic>
        <p:nvPicPr>
          <p:cNvPr id="66562" name="Picture 2" descr="X:\Financial stability\Financial Stability 2012#2\PNG\FS122_III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900441" cy="47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94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34818" name="Picture 2" descr="X:\Financial stability\Financial Stability 2012#2\PNG\FS122_I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14" y="1412776"/>
            <a:ext cx="4230275" cy="45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8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35842" name="Picture 2" descr="X:\Financial stability\Financial Stability 2012#2\PNG\FS122_I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77" y="1112327"/>
            <a:ext cx="4394853" cy="57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00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36866" name="Picture 2" descr="X:\Financial stability\Financial Stability 2012#2\PNG\FS122_I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196752"/>
            <a:ext cx="4004741" cy="55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7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37890" name="Picture 2" descr="X:\Financial stability\Financial Stability 2012#2\PNG\FS122_I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59" y="1268760"/>
            <a:ext cx="4626482" cy="5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8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38914" name="Picture 2" descr="X:\Financial stability\Financial Stability 2012#2\PNG\FS122_II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91" y="1484784"/>
            <a:ext cx="4443617" cy="47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09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39938" name="Picture 2" descr="X:\Financial stability\Financial Stability 2012#2\PNG\FS122_III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900441" cy="47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7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40962" name="Picture 2" descr="X:\Financial stability\Financial Stability 2012#2\PNG\FS122_II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42" y="1196752"/>
            <a:ext cx="4376566" cy="561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72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41986" name="Picture 2" descr="X:\Financial stability\Financial Stability 2012#2\PNG\FS122_III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1124744"/>
            <a:ext cx="4218084" cy="558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09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43010" name="Picture 2" descr="X:\Financial stability\Financial Stability 2012#2\PNG\FS122_III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45" y="1196752"/>
            <a:ext cx="423971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9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44034" name="Picture 2" descr="X:\Financial stability\Financial Stability 2012#2\PNG\FS122_III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16" y="1196752"/>
            <a:ext cx="4784965" cy="55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8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financial system: outlook and major risks</a:t>
            </a:r>
          </a:p>
        </p:txBody>
      </p:sp>
      <p:pic>
        <p:nvPicPr>
          <p:cNvPr id="1026" name="Picture 2" descr="X:\Financial stability\Financial Stability 2012#2\PNG\FS122_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87030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03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err="1"/>
              <a:t>Borrowers</a:t>
            </a:r>
            <a:r>
              <a:rPr lang="is-IS" dirty="0"/>
              <a:t> and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risk</a:t>
            </a:r>
            <a:endParaRPr lang="is-IS" dirty="0" smtClean="0"/>
          </a:p>
        </p:txBody>
      </p:sp>
      <p:pic>
        <p:nvPicPr>
          <p:cNvPr id="45058" name="Picture 2" descr="X:\Financial stability\Financial Stability 2012#2\PNG\FS122_II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55" y="1196752"/>
            <a:ext cx="4419235" cy="53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28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Funding</a:t>
            </a:r>
          </a:p>
        </p:txBody>
      </p:sp>
      <p:pic>
        <p:nvPicPr>
          <p:cNvPr id="46082" name="Picture 2" descr="X:\Financial stability\Financial Stability 2012#2\PNG\FS122_I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5" y="1340768"/>
            <a:ext cx="4077887" cy="51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</a:t>
            </a:r>
            <a:r>
              <a:rPr lang="is-IS" dirty="0"/>
              <a:t>Funding</a:t>
            </a:r>
            <a:endParaRPr lang="is-IS" dirty="0" smtClean="0"/>
          </a:p>
        </p:txBody>
      </p:sp>
      <p:pic>
        <p:nvPicPr>
          <p:cNvPr id="47106" name="Picture 2" descr="X:\Financial stability\Financial Stability 2012#2\PNG\FS122_I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25" y="1268760"/>
            <a:ext cx="4090078" cy="54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43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</a:t>
            </a:r>
            <a:r>
              <a:rPr lang="is-IS" dirty="0"/>
              <a:t>Funding</a:t>
            </a:r>
            <a:endParaRPr lang="is-IS" dirty="0" smtClean="0"/>
          </a:p>
        </p:txBody>
      </p:sp>
      <p:pic>
        <p:nvPicPr>
          <p:cNvPr id="48130" name="Picture 2" descr="X:\Financial stability\Financial Stability 2012#2\PNG\FS122_I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90" y="1122138"/>
            <a:ext cx="4443617" cy="573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</a:t>
            </a:r>
            <a:r>
              <a:rPr lang="is-IS" dirty="0"/>
              <a:t>Funding</a:t>
            </a:r>
            <a:endParaRPr lang="is-IS" dirty="0" smtClean="0"/>
          </a:p>
        </p:txBody>
      </p:sp>
      <p:pic>
        <p:nvPicPr>
          <p:cNvPr id="49154" name="Picture 2" descr="X:\Financial stability\Financial Stability 2012#2\PNG\FS122_I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303421" cy="49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 Operations and equity</a:t>
            </a:r>
          </a:p>
        </p:txBody>
      </p:sp>
      <p:pic>
        <p:nvPicPr>
          <p:cNvPr id="51202" name="Picture 2" descr="X:\Financial stability\Financial Stability 2012#2\PNG\FS122_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98" y="1412776"/>
            <a:ext cx="4059601" cy="48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52226" name="Picture 2" descr="X:\Financial stability\Financial Stability 2012#2\PNG\FS122_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268760"/>
            <a:ext cx="3998646" cy="51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9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53250" name="Picture 2" descr="X:\Financial stability\Financial Stability 2012#2\PNG\FS122_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50" y="1268760"/>
            <a:ext cx="3925500" cy="48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9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54274" name="Picture 2" descr="X:\Financial stability\Financial Stability 2012#2\PNG\FS122_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84" y="1124744"/>
            <a:ext cx="456003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90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55298" name="Picture 2" descr="X:\Financial stability\Financial Stability 2012#2\PNG\FS122_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09" y="1124744"/>
            <a:ext cx="4315612" cy="56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1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financial system: outlook and major risks</a:t>
            </a:r>
          </a:p>
        </p:txBody>
      </p:sp>
      <p:pic>
        <p:nvPicPr>
          <p:cNvPr id="67586" name="Picture 2" descr="X:\Financial stability\Financial Stability 2012#2\PNG\FS122_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98" y="1368722"/>
            <a:ext cx="3919404" cy="412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62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56322" name="Picture 2" descr="X:\Financial stability\Financial Stability 2012#2\PNG\FS122_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78" y="1340768"/>
            <a:ext cx="4407044" cy="47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7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57346" name="Picture 2" descr="X:\Financial stability\Financial Stability 2012#2\PNG\FS122_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34" y="1196752"/>
            <a:ext cx="4016932" cy="53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58370" name="Picture 2" descr="X:\Financial stability\Financial Stability 2012#2\PNG\FS122_V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98" y="1295576"/>
            <a:ext cx="3919404" cy="42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2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</a:t>
            </a:r>
            <a:r>
              <a:rPr lang="en-US" sz="2200" dirty="0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59394" name="Picture 2" descr="X:\Financial stability\Financial Stability 2012#2\PNG\FS122_Nordic comparison_M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36" y="1196752"/>
            <a:ext cx="4297325" cy="51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246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</a:t>
            </a:r>
            <a:r>
              <a:rPr lang="en-US" sz="2200" dirty="0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60418" name="Picture 2" descr="X:\Financial stability\Financial Stability 2012#2\PNG\FS122_Nordic comparison_M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7681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5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</a:t>
            </a:r>
            <a:r>
              <a:rPr lang="en-US" sz="2200" dirty="0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61442" name="Picture 2" descr="X:\Financial stability\Financial Stability 2012#2\PNG\FS122_Nordic comparison_M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83" y="1484784"/>
            <a:ext cx="4108365" cy="47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3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</a:t>
            </a:r>
            <a:r>
              <a:rPr lang="en-US" sz="2200" dirty="0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62466" name="Picture 2" descr="X:\Financial stability\Financial Stability 2012#2\PNG\FS122_Nordic comparison_M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7" y="1412776"/>
            <a:ext cx="4053505" cy="46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5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</a:t>
            </a:r>
            <a:r>
              <a:rPr lang="en-US" sz="2200" dirty="0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63490" name="Picture 2" descr="X:\Financial stability\Financial Stability 2012#2\PNG\FS122_Nordic comparison_M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340768"/>
            <a:ext cx="3998646" cy="47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7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</a:t>
            </a:r>
            <a:r>
              <a:rPr lang="en-US" sz="2200" dirty="0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64514" name="Picture 2" descr="X:\Financial stability\Financial Stability 2012#2\PNG\FS122_Nordic comparison_M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5" y="1340768"/>
            <a:ext cx="4077887" cy="48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65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1026" name="Picture 2" descr="X:\Financial stability\Financial Stability 2012#2\PNG\FS122_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04" y="1340768"/>
            <a:ext cx="4071792" cy="50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25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is-IS" dirty="0" smtClean="0"/>
          </a:p>
        </p:txBody>
      </p:sp>
      <p:pic>
        <p:nvPicPr>
          <p:cNvPr id="2050" name="Picture 2" descr="X:\Financial stability\Financial Stability 2012#2\PNG\FS122_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95" y="1124744"/>
            <a:ext cx="4047410" cy="55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is-IS" dirty="0" smtClean="0"/>
          </a:p>
        </p:txBody>
      </p:sp>
      <p:pic>
        <p:nvPicPr>
          <p:cNvPr id="3074" name="Picture 2" descr="X:\Financial stability\Financial Stability 2012#2\PNG\FS122_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80" y="1412776"/>
            <a:ext cx="4754487" cy="46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00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364</Words>
  <Application>Microsoft Office PowerPoint</Application>
  <PresentationFormat>On-screen Show (4:3)</PresentationFormat>
  <Paragraphs>70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SI_kynning_rautt</vt:lpstr>
      <vt:lpstr>Central Bank of Iceland</vt:lpstr>
      <vt:lpstr>The financial system: outlook and major risks</vt:lpstr>
      <vt:lpstr>The financial system: outlook and major risks</vt:lpstr>
      <vt:lpstr>The financial system: outlook and major risks</vt:lpstr>
      <vt:lpstr>The financial system: outlook and major risks</vt:lpstr>
      <vt:lpstr>The financial system: outlook and major risks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II The scope of financial institutions‘ operations</vt:lpstr>
      <vt:lpstr>II The scope of financial institutions‘ operations</vt:lpstr>
      <vt:lpstr>II The scope of financial institutions‘ operations</vt:lpstr>
      <vt:lpstr>II The scope of financial institutions‘ operations</vt:lpstr>
      <vt:lpstr>II The scope of financial institutions‘ operations</vt:lpstr>
      <vt:lpstr>II The scope of financial institutions‘ operations</vt:lpstr>
      <vt:lpstr>II The scope of financial institutions‘ operations</vt:lpstr>
      <vt:lpstr>II The scope of financial institutions‘ operations</vt:lpstr>
      <vt:lpstr>II The scope of financial institutions‘ operations</vt:lpstr>
      <vt:lpstr>II The scope of financial institutions‘ operations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III Borrowers and credit risk</vt:lpstr>
      <vt:lpstr>IV Funding</vt:lpstr>
      <vt:lpstr>IV Funding</vt:lpstr>
      <vt:lpstr>IV Funding</vt:lpstr>
      <vt:lpstr>IV Funding</vt:lpstr>
      <vt:lpstr>V Operations and equity</vt:lpstr>
      <vt:lpstr>V Operations and equity</vt:lpstr>
      <vt:lpstr>V Operations and equity</vt:lpstr>
      <vt:lpstr>V Operations and equity</vt:lpstr>
      <vt:lpstr>V Operations and equity</vt:lpstr>
      <vt:lpstr>V Operations and equity</vt:lpstr>
      <vt:lpstr>V Operations and equity</vt:lpstr>
      <vt:lpstr>V Operations and equity</vt:lpstr>
      <vt:lpstr>Appendix I Nordic comparison </vt:lpstr>
      <vt:lpstr>Appendix I Nordic comparison </vt:lpstr>
      <vt:lpstr>Appendix I Nordic comparison </vt:lpstr>
      <vt:lpstr>Appendix I Nordic comparison </vt:lpstr>
      <vt:lpstr>Appendix I Nordic comparison </vt:lpstr>
      <vt:lpstr>Appendix I Nordic comparison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2013-10-21T10:08:29Z</dcterms:created>
  <dcterms:modified xsi:type="dcterms:W3CDTF">2013-10-21T10:08:32Z</dcterms:modified>
</cp:coreProperties>
</file>