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7" r:id="rId3"/>
    <p:sldId id="257" r:id="rId4"/>
    <p:sldId id="266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59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7975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259D3-B98E-41BD-9440-1F0F08B87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688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6272-B983-4FE6-B894-50D69E9F5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83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E457-E788-4E0A-A140-A0865EA24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661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A376-ED40-4947-A27A-BE144DF18A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873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5AD50-910F-4266-A201-2D55AFA4F0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965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14F1-1A5E-4513-8C39-8610D7C74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275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64D1A-D92D-4D95-8F6C-A1C5D206A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47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E18AB-F247-4DD6-BAA2-34498E0F01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59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82080-9086-40E8-AC27-7CBEDCADA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443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84ED-E049-4E20-AED6-3F8CA4393B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2312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C10FB3F7-930F-4622-9681-73AA1912B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of </a:t>
            </a:r>
            <a:r>
              <a:rPr lang="is-IS" dirty="0" err="1" smtClean="0"/>
              <a:t>Iceland</a:t>
            </a:r>
            <a:r>
              <a:rPr lang="is-IS" dirty="0" smtClean="0"/>
              <a:t>	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2011/2</a:t>
            </a:r>
          </a:p>
          <a:p>
            <a:pPr eaLnBrk="1" hangingPunct="1"/>
            <a:r>
              <a:rPr lang="is-IS" dirty="0" err="1" smtClean="0"/>
              <a:t>Charts</a:t>
            </a:r>
            <a:r>
              <a:rPr lang="is-I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30723" name="Picture 3" descr="X:\Financial stability\Financial Stability 2011#2\PNG_myndir endanlegar\FS112_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01" y="1412776"/>
            <a:ext cx="4516763" cy="45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6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 </a:t>
            </a:r>
            <a:r>
              <a:rPr lang="is-IS" dirty="0" smtClean="0"/>
              <a:t>	</a:t>
            </a:r>
            <a:endParaRPr lang="en-US" dirty="0" smtClean="0"/>
          </a:p>
        </p:txBody>
      </p:sp>
      <p:pic>
        <p:nvPicPr>
          <p:cNvPr id="31747" name="Picture 3" descr="X:\Financial stability\Financial Stability 2011#2\PNG_myndir endanlegar\FS112_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319958"/>
            <a:ext cx="4004741" cy="42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4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32771" name="Picture 3" descr="X:\Financial stability\Financial Stability 2011#2\PNG_myndir endanlegar\FS112_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89" y="1484784"/>
            <a:ext cx="4571622" cy="45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11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33795" name="Picture 3" descr="X:\Financial stability\Financial Stability 2011#2\PNG_myndir endanlegar\FS112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05" y="1412776"/>
            <a:ext cx="4480190" cy="441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47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34819" name="Picture 3" descr="X:\Financial stability\Financial Stability 2011#2\PNG_myndir endanlegar\FS112_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52" y="1268760"/>
            <a:ext cx="4090078" cy="51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9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35843" name="Picture 3" descr="X:\Financial stability\Financial Stability 2011#2\PNG_myndir endanlegar\FS112_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340768"/>
            <a:ext cx="4090078" cy="48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4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36867" name="Picture 3" descr="X:\Financial stability\Financial Stability 2011#2\PNG_myndir endanlegar\FS112_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2990"/>
            <a:ext cx="4175415" cy="57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6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37891" name="Picture 3" descr="X:\Financial stability\Financial Stability 2011#2\PNG_myndir endanlegar\FS112_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556792"/>
            <a:ext cx="4090078" cy="49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46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38915" name="Picture 3" descr="X:\Financial stability\Financial Stability 2011#2\PNG_myndir endanlegar\FS112_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09" y="1628800"/>
            <a:ext cx="4730105" cy="46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8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 </a:t>
            </a:r>
            <a:r>
              <a:rPr lang="is-IS" dirty="0" smtClean="0"/>
              <a:t>	</a:t>
            </a:r>
            <a:endParaRPr lang="en-US" dirty="0" smtClean="0"/>
          </a:p>
        </p:txBody>
      </p:sp>
      <p:pic>
        <p:nvPicPr>
          <p:cNvPr id="39939" name="Picture 3" descr="X:\Financial stability\Financial Stability 2011#2\PNG_myndir endanlegar\FS112_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63224" cy="544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1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Outlook and major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4579" name="Picture 3" descr="X:\Financial stability\Financial Stability 2011#2\PNG_myndir endanlegar\FS112_Chart-1_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78" y="1412776"/>
            <a:ext cx="4090078" cy="48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6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 </a:t>
            </a:r>
            <a:r>
              <a:rPr lang="is-IS" dirty="0" smtClean="0"/>
              <a:t>	</a:t>
            </a:r>
            <a:endParaRPr lang="en-US" dirty="0" smtClean="0"/>
          </a:p>
        </p:txBody>
      </p:sp>
      <p:pic>
        <p:nvPicPr>
          <p:cNvPr id="40963" name="Picture 3" descr="X:\Financial stability\Financial Stability 2011#2\PNG_myndir endanlegar\FS112_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340768"/>
            <a:ext cx="4004741" cy="53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7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41987" name="Picture 3" descr="X:\Financial stability\Financial Stability 2011#2\PNG_myndir endanlegar\FS112_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484784"/>
            <a:ext cx="4004741" cy="47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98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 </a:t>
            </a:r>
            <a:r>
              <a:rPr lang="is-IS" dirty="0" smtClean="0"/>
              <a:t>	</a:t>
            </a:r>
            <a:endParaRPr lang="en-US" dirty="0" smtClean="0"/>
          </a:p>
        </p:txBody>
      </p:sp>
      <p:pic>
        <p:nvPicPr>
          <p:cNvPr id="43011" name="Picture 3" descr="X:\Financial stability\Financial Stability 2011#2\PNG_myndir endanlegar\FS112_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64" y="1268760"/>
            <a:ext cx="4370471" cy="51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31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44035" name="Picture 3" descr="X:\Financial stability\Financial Stability 2011#2\PNG_myndir endanlegar\FS112_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91" y="1234621"/>
            <a:ext cx="4443617" cy="43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3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45059" name="Picture 3" descr="X:\Financial stability\Financial Stability 2011#2\PNG_myndir endanlegar\FS112_I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20" y="1340768"/>
            <a:ext cx="4656959" cy="51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72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 </a:t>
            </a:r>
            <a:r>
              <a:rPr lang="is-IS" dirty="0" smtClean="0"/>
              <a:t>	</a:t>
            </a:r>
            <a:endParaRPr lang="en-US" dirty="0" smtClean="0"/>
          </a:p>
        </p:txBody>
      </p:sp>
      <p:pic>
        <p:nvPicPr>
          <p:cNvPr id="46083" name="Picture 3" descr="X:\Financial stability\Financial Stability 2011#2\PNG_myndir endanlegar\FS112_I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97" y="1444916"/>
            <a:ext cx="4187606" cy="39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6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47107" name="Picture 3" descr="X:\Financial stability\Financial Stability 2011#2\PNG_myndir endanlegar\FS112_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218084" cy="51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8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48131" name="Picture 3" descr="X:\Financial stability\Financial Stability 2011#2\PNG_myndir endanlegar\FS112_I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05535"/>
            <a:ext cx="4291230" cy="57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5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49155" name="Picture 3" descr="X:\Financial stability\Financial Stability 2011#2\PNG_myndir endanlegar\FS112_I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15" y="1556792"/>
            <a:ext cx="4083983" cy="47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68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en-US" dirty="0" smtClean="0"/>
              <a:t>Credit institutions </a:t>
            </a:r>
          </a:p>
        </p:txBody>
      </p:sp>
      <p:pic>
        <p:nvPicPr>
          <p:cNvPr id="1026" name="Picture 2" descr="X:\Financial stability\Financial Stability 2011#2\PNG_myndir endanlegar\FS112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73" y="1412776"/>
            <a:ext cx="4742296" cy="47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Outlook and major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4101" name="Picture 5" descr="X:\Financial stability\Financial Stability 2011#2\PNG_myndir endanlegar\FS112_Chart-2_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81" y="1340768"/>
            <a:ext cx="4010837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2050" name="Picture 2" descr="X:\Financial stability\Financial Stability 2011#2\PNG_myndir endanlegar\FS112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5" y="1496727"/>
            <a:ext cx="4157129" cy="386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1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3074" name="Picture 2" descr="X:\Financial stability\Financial Stability 2011#2\PNG_myndir endanlegar\FS112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124744"/>
            <a:ext cx="4090078" cy="56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3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4098" name="Picture 2" descr="X:\Financial stability\Financial Stability 2011#2\PNG_myndir endanlegar\FS112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1280337"/>
            <a:ext cx="3919404" cy="42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6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5122" name="Picture 2" descr="X:\Financial stability\Financial Stability 2011#2\PNG_myndir endanlegar\FS112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18" y="1484784"/>
            <a:ext cx="4090078" cy="45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9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2" name="Picture 2" descr="X:\Financial stability\Financial Stability 2011#2\PNG_myndir endanlegar\FS112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59" y="1268760"/>
            <a:ext cx="4163224" cy="52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2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7170" name="Picture 2" descr="X:\Financial stability\Financial Stability 2011#2\PNG_myndir endanlegar\FS112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22" y="1268760"/>
            <a:ext cx="4248561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0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8194" name="Picture 2" descr="X:\Financial stability\Financial Stability 2011#2\PNG_myndir endanlegar\FS112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81" y="1484784"/>
            <a:ext cx="4248561" cy="4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1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9218" name="Picture 2" descr="X:\Financial stability\Financial Stability 2011#2\PNG_myndir endanlegar\FS112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196752"/>
            <a:ext cx="421808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4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0242" name="Picture 2" descr="X:\Financial stability\Financial Stability 2011#2\PNG_myndir endanlegar\FS112_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04" y="1340768"/>
            <a:ext cx="4254657" cy="494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64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1266" name="Picture 2" descr="X:\Financial stability\Financial Stability 2011#2\PNG_myndir endanlegar\FS112_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46" y="1196752"/>
            <a:ext cx="4315612" cy="55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9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Outlook and major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5603" name="Picture 3" descr="X:\Financial stability\Financial Stability 2011#2\PNG_myndir endanlegar\FS112_Chart-3_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484784"/>
            <a:ext cx="4218084" cy="44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6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2290" name="Picture 2" descr="X:\Financial stability\Financial Stability 2011#2\PNG_myndir endanlegar\FS112_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26" y="1196752"/>
            <a:ext cx="4132747" cy="55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20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3314" name="Picture 2" descr="X:\Financial stability\Financial Stability 2011#2\PNG_myndir endanlegar\FS112_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484784"/>
            <a:ext cx="4077887" cy="51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4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4338" name="Picture 2" descr="X:\Financial stability\Financial Stability 2011#2\PNG_myndir endanlegar\FS112_I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18" y="1268760"/>
            <a:ext cx="4516763" cy="52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5362" name="Picture 2" descr="X:\Financial stability\Financial Stability 2011#2\PNG_myndir endanlegar\FS112_I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4" y="1340768"/>
            <a:ext cx="4315612" cy="49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3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6386" name="Picture 2" descr="X:\Financial stability\Financial Stability 2011#2\PNG_myndir endanlegar\FS112_I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1399199"/>
            <a:ext cx="3919404" cy="40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0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7410" name="Picture 2" descr="X:\Financial stability\Financial Stability 2011#2\PNG_myndir endanlegar\FS112_I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340768"/>
            <a:ext cx="4090078" cy="49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63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8434" name="Picture 2" descr="X:\Financial stability\Financial Stability 2011#2\PNG_myndir endanlegar\FS112_I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52" y="1231857"/>
            <a:ext cx="4065696" cy="562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9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19458" name="Picture 2" descr="X:\Financial stability\Financial Stability 2011#2\PNG_myndir endanlegar\FS112_II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10" y="1268760"/>
            <a:ext cx="4065696" cy="5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20482" name="Picture 2" descr="X:\Financial stability\Financial Stability 2011#2\PNG_myndir endanlegar\FS112_I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51" y="1196752"/>
            <a:ext cx="488249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03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21506" name="Picture 2" descr="X:\Financial stability\Financial Stability 2011#2\PNG_myndir endanlegar\FS112_II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85811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6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860" y="116632"/>
            <a:ext cx="7488238" cy="792162"/>
          </a:xfrm>
        </p:spPr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  <a:r>
              <a:rPr lang="is-IS" dirty="0" smtClean="0"/>
              <a:t>	</a:t>
            </a:r>
            <a:endParaRPr lang="en-US" dirty="0" smtClean="0"/>
          </a:p>
        </p:txBody>
      </p:sp>
      <p:pic>
        <p:nvPicPr>
          <p:cNvPr id="5125" name="Picture 5" descr="X:\Financial stability\Financial Stability 2011#2\PNG_myndir endanlegar\FS112_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26" y="1484784"/>
            <a:ext cx="3980359" cy="47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22530" name="Picture 2" descr="X:\Financial stability\Financial Stability 2011#2\PNG_myndir endanlegar\FS112_II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5" y="1196752"/>
            <a:ext cx="4047410" cy="5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9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23554" name="Picture 2" descr="X:\Financial stability\Financial Stability 2011#2\PNG_myndir endanlegar\FS112_I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47" y="1268760"/>
            <a:ext cx="4730105" cy="50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8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 </a:t>
            </a:r>
            <a:r>
              <a:rPr lang="en-US" dirty="0"/>
              <a:t>Credit institutions </a:t>
            </a:r>
            <a:endParaRPr lang="is-IS" dirty="0" smtClean="0"/>
          </a:p>
        </p:txBody>
      </p:sp>
      <p:pic>
        <p:nvPicPr>
          <p:cNvPr id="24578" name="Picture 2" descr="X:\Financial stability\Financial Stability 2011#2\PNG_myndir endanlegar\FS112_II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18" y="1268760"/>
            <a:ext cx="4516763" cy="50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4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Nordic comparison</a:t>
            </a:r>
            <a:endParaRPr lang="en-US" dirty="0"/>
          </a:p>
        </p:txBody>
      </p:sp>
      <p:pic>
        <p:nvPicPr>
          <p:cNvPr id="25602" name="Picture 2" descr="X:\Financial stability\Financial Stability 2011#2\PNG_myndir endanlegar\FS112_Chart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25" y="1196752"/>
            <a:ext cx="3992550" cy="54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10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Nordic comparison</a:t>
            </a:r>
            <a:endParaRPr lang="is-IS" dirty="0"/>
          </a:p>
        </p:txBody>
      </p:sp>
      <p:pic>
        <p:nvPicPr>
          <p:cNvPr id="26626" name="Picture 2" descr="X:\Financial stability\Financial Stability 2011#2\PNG_myndir endanlegar\FS112_Chart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81" y="1268760"/>
            <a:ext cx="4010837" cy="53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9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Nordic comparison</a:t>
            </a:r>
            <a:endParaRPr lang="is-IS" dirty="0"/>
          </a:p>
        </p:txBody>
      </p:sp>
      <p:pic>
        <p:nvPicPr>
          <p:cNvPr id="27650" name="Picture 2" descr="X:\Financial stability\Financial Stability 2011#2\PNG_myndir endanlegar\FS112_Chart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7" y="1196752"/>
            <a:ext cx="4053505" cy="52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6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Nordic comparison</a:t>
            </a:r>
            <a:endParaRPr lang="is-IS" dirty="0"/>
          </a:p>
        </p:txBody>
      </p:sp>
      <p:pic>
        <p:nvPicPr>
          <p:cNvPr id="28674" name="Picture 2" descr="X:\Financial stability\Financial Stability 2011#2\PNG_myndir endanlegar\FS112_Chart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6" y="1268760"/>
            <a:ext cx="4053505" cy="48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1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Nordic comparison</a:t>
            </a:r>
            <a:endParaRPr lang="is-IS" dirty="0"/>
          </a:p>
        </p:txBody>
      </p:sp>
      <p:pic>
        <p:nvPicPr>
          <p:cNvPr id="29698" name="Picture 2" descr="X:\Financial stability\Financial Stability 2011#2\PNG_myndir endanlegar\FS112_Chart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13" y="1340768"/>
            <a:ext cx="3998646" cy="48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Nordic comparison</a:t>
            </a:r>
            <a:endParaRPr lang="is-IS" dirty="0"/>
          </a:p>
        </p:txBody>
      </p:sp>
      <p:pic>
        <p:nvPicPr>
          <p:cNvPr id="30722" name="Picture 2" descr="X:\Financial stability\Financial Stability 2011#2\PNG_myndir endanlegar\FS112_Chart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33" y="1268760"/>
            <a:ext cx="4285134" cy="494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8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26627" name="Picture 3" descr="X:\Financial stability\Financial Stability 2011#2\PNG_myndir endanlegar\FS112_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42" y="1484784"/>
            <a:ext cx="4309516" cy="46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27651" name="Picture 3" descr="X:\Financial stability\Financial Stability 2011#2\PNG_myndir endanlegar\FS112_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52" y="1412776"/>
            <a:ext cx="4413139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38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</a:t>
            </a:r>
          </a:p>
        </p:txBody>
      </p:sp>
      <p:pic>
        <p:nvPicPr>
          <p:cNvPr id="28675" name="Picture 3" descr="X:\Financial stability\Financial Stability 2011#2\PNG_myndir endanlegar\FS112_I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84143"/>
            <a:ext cx="4207060" cy="458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1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 </a:t>
            </a:r>
            <a:r>
              <a:rPr lang="en-US" dirty="0" smtClean="0"/>
              <a:t>Macroeconomic environment and markets </a:t>
            </a:r>
            <a:r>
              <a:rPr lang="is-IS" dirty="0" smtClean="0"/>
              <a:t>	</a:t>
            </a:r>
            <a:endParaRPr lang="en-US" dirty="0" smtClean="0"/>
          </a:p>
        </p:txBody>
      </p:sp>
      <p:pic>
        <p:nvPicPr>
          <p:cNvPr id="29699" name="Picture 3" descr="X:\Financial stability\Financial Stability 2011#2\PNG_myndir endanlegar\FS112_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55" y="1268146"/>
            <a:ext cx="4346089" cy="43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1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224</Words>
  <Application>Microsoft Office PowerPoint</Application>
  <PresentationFormat>On-screen Show (4:3)</PresentationFormat>
  <Paragraphs>60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SI_kynning_rautt</vt:lpstr>
      <vt:lpstr>Central Bank of Iceland  </vt:lpstr>
      <vt:lpstr>Outlook and major risks</vt:lpstr>
      <vt:lpstr>Outlook and major risks</vt:lpstr>
      <vt:lpstr>Outlook and major risks</vt:lpstr>
      <vt:lpstr>I Macroeconomic environment and markets </vt:lpstr>
      <vt:lpstr>I Macroeconomic environment and markets</vt:lpstr>
      <vt:lpstr>I Macroeconomic environment and markets</vt:lpstr>
      <vt:lpstr>I Macroeconomic environment and markets</vt:lpstr>
      <vt:lpstr>I Macroeconomic environment and markets  </vt:lpstr>
      <vt:lpstr>I Macroeconomic environment and markets</vt:lpstr>
      <vt:lpstr>I Macroeconomic environment and markets  </vt:lpstr>
      <vt:lpstr>I Macroeconomic environment and markets</vt:lpstr>
      <vt:lpstr>I Macroeconomic environment and markets</vt:lpstr>
      <vt:lpstr>I Macroeconomic environment and markets</vt:lpstr>
      <vt:lpstr>I Macroeconomic environment and markets</vt:lpstr>
      <vt:lpstr>I Macroeconomic environment and markets</vt:lpstr>
      <vt:lpstr>I Macroeconomic environment and markets</vt:lpstr>
      <vt:lpstr>I Macroeconomic environment and markets</vt:lpstr>
      <vt:lpstr>I Macroeconomic environment and markets  </vt:lpstr>
      <vt:lpstr>I Macroeconomic environment and markets  </vt:lpstr>
      <vt:lpstr>I Macroeconomic environment and markets</vt:lpstr>
      <vt:lpstr>I Macroeconomic environment and markets  </vt:lpstr>
      <vt:lpstr>I Macroeconomic environment and markets</vt:lpstr>
      <vt:lpstr>I Macroeconomic environment and markets</vt:lpstr>
      <vt:lpstr>I Macroeconomic environment and markets  </vt:lpstr>
      <vt:lpstr>I Macroeconomic environment and markets</vt:lpstr>
      <vt:lpstr>I Macroeconomic environment and markets</vt:lpstr>
      <vt:lpstr>I Macroeconomic environment and markets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II Credit institutions </vt:lpstr>
      <vt:lpstr>Nordic comparison</vt:lpstr>
      <vt:lpstr>Nordic comparison</vt:lpstr>
      <vt:lpstr>Nordic comparison</vt:lpstr>
      <vt:lpstr>Nordic comparison</vt:lpstr>
      <vt:lpstr>Nordic comparison</vt:lpstr>
      <vt:lpstr>Nordic comparison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2013-10-21T09:58:20Z</dcterms:created>
  <dcterms:modified xsi:type="dcterms:W3CDTF">2013-10-21T09:58:23Z</dcterms:modified>
</cp:coreProperties>
</file>