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80" r:id="rId2"/>
    <p:sldId id="672" r:id="rId3"/>
    <p:sldId id="1022" r:id="rId4"/>
    <p:sldId id="1023" r:id="rId5"/>
    <p:sldId id="1024" r:id="rId6"/>
    <p:sldId id="1025" r:id="rId7"/>
    <p:sldId id="1026" r:id="rId8"/>
    <p:sldId id="1027" r:id="rId9"/>
    <p:sldId id="1028" r:id="rId10"/>
    <p:sldId id="1029" r:id="rId11"/>
    <p:sldId id="1030" r:id="rId12"/>
    <p:sldId id="1031" r:id="rId13"/>
    <p:sldId id="1032" r:id="rId14"/>
    <p:sldId id="1033" r:id="rId15"/>
    <p:sldId id="1034" r:id="rId16"/>
    <p:sldId id="1035" r:id="rId17"/>
    <p:sldId id="1036" r:id="rId18"/>
    <p:sldId id="1037" r:id="rId19"/>
    <p:sldId id="1038" r:id="rId20"/>
    <p:sldId id="1039" r:id="rId21"/>
    <p:sldId id="1040" r:id="rId22"/>
    <p:sldId id="1041" r:id="rId23"/>
    <p:sldId id="1042" r:id="rId24"/>
    <p:sldId id="1043" r:id="rId25"/>
    <p:sldId id="1044" r:id="rId26"/>
    <p:sldId id="1045" r:id="rId27"/>
    <p:sldId id="1046" r:id="rId28"/>
    <p:sldId id="1047" r:id="rId29"/>
    <p:sldId id="1048" r:id="rId30"/>
    <p:sldId id="1049" r:id="rId31"/>
    <p:sldId id="1050" r:id="rId32"/>
    <p:sldId id="1051" r:id="rId33"/>
    <p:sldId id="1052" r:id="rId34"/>
    <p:sldId id="1053" r:id="rId35"/>
    <p:sldId id="1054" r:id="rId36"/>
    <p:sldId id="1055" r:id="rId37"/>
    <p:sldId id="1056" r:id="rId38"/>
    <p:sldId id="1057" r:id="rId39"/>
    <p:sldId id="1058" r:id="rId40"/>
    <p:sldId id="1059" r:id="rId41"/>
    <p:sldId id="1060" r:id="rId42"/>
    <p:sldId id="1061" r:id="rId43"/>
    <p:sldId id="1062" r:id="rId44"/>
    <p:sldId id="1063" r:id="rId45"/>
    <p:sldId id="1064" r:id="rId46"/>
    <p:sldId id="1065" r:id="rId47"/>
    <p:sldId id="1066" r:id="rId48"/>
    <p:sldId id="1067" r:id="rId49"/>
    <p:sldId id="1068" r:id="rId50"/>
    <p:sldId id="1069" r:id="rId51"/>
    <p:sldId id="1070" r:id="rId52"/>
    <p:sldId id="1071" r:id="rId53"/>
    <p:sldId id="1072" r:id="rId54"/>
    <p:sldId id="1073" r:id="rId55"/>
    <p:sldId id="935" r:id="rId56"/>
    <p:sldId id="1088" r:id="rId57"/>
    <p:sldId id="1089" r:id="rId58"/>
    <p:sldId id="1090" r:id="rId59"/>
    <p:sldId id="1091" r:id="rId60"/>
    <p:sldId id="1092" r:id="rId61"/>
    <p:sldId id="1093" r:id="rId62"/>
    <p:sldId id="1094" r:id="rId63"/>
    <p:sldId id="1095" r:id="rId64"/>
    <p:sldId id="1096" r:id="rId65"/>
    <p:sldId id="1097" r:id="rId66"/>
    <p:sldId id="1098" r:id="rId67"/>
    <p:sldId id="1099" r:id="rId68"/>
    <p:sldId id="1100" r:id="rId69"/>
    <p:sldId id="1101" r:id="rId70"/>
    <p:sldId id="948" r:id="rId71"/>
    <p:sldId id="1102" r:id="rId72"/>
    <p:sldId id="1074" r:id="rId73"/>
    <p:sldId id="1075" r:id="rId74"/>
    <p:sldId id="1076" r:id="rId75"/>
    <p:sldId id="1077" r:id="rId76"/>
    <p:sldId id="1078" r:id="rId77"/>
    <p:sldId id="1079" r:id="rId78"/>
    <p:sldId id="1080" r:id="rId79"/>
    <p:sldId id="1081" r:id="rId80"/>
    <p:sldId id="1082" r:id="rId81"/>
    <p:sldId id="1083" r:id="rId82"/>
    <p:sldId id="1084" r:id="rId83"/>
    <p:sldId id="1087" r:id="rId84"/>
    <p:sldId id="1085" r:id="rId85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6473" autoAdjust="0"/>
  </p:normalViewPr>
  <p:slideViewPr>
    <p:cSldViewPr>
      <p:cViewPr varScale="1">
        <p:scale>
          <a:sx n="70" d="100"/>
          <a:sy n="70" d="100"/>
        </p:scale>
        <p:origin x="84" y="33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8.4.2024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4/8/2024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4/8/2024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4/8/2024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4/8/2024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13 </a:t>
            </a:r>
            <a:r>
              <a:rPr lang="is-IS" dirty="0" err="1"/>
              <a:t>March</a:t>
            </a:r>
            <a:r>
              <a:rPr lang="is-IS" dirty="0"/>
              <a:t> 2024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Financial </a:t>
            </a:r>
            <a:r>
              <a:rPr lang="is-IS" dirty="0" err="1"/>
              <a:t>Stability</a:t>
            </a:r>
            <a:r>
              <a:rPr lang="is-IS" dirty="0"/>
              <a:t> 2024/1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the stock market&#10;&#10;Description automatically generated with medium confidence">
            <a:extLst>
              <a:ext uri="{FF2B5EF4-FFF2-40B4-BE49-F238E27FC236}">
                <a16:creationId xmlns:a16="http://schemas.microsoft.com/office/drawing/2014/main" id="{50CC0DB9-B0FD-2BEB-9566-7A1DB6DBE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1915662"/>
            <a:ext cx="4962154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2289A329-03E0-89F6-CDD7-AE4D09B6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2397247"/>
            <a:ext cx="5001778" cy="43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61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91A62FDA-5BE8-C101-AD41-9F9754C4D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39" y="1635246"/>
            <a:ext cx="4934722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different bars&#10;&#10;Description automatically generated with medium confidence">
            <a:extLst>
              <a:ext uri="{FF2B5EF4-FFF2-40B4-BE49-F238E27FC236}">
                <a16:creationId xmlns:a16="http://schemas.microsoft.com/office/drawing/2014/main" id="{A19CC1B6-7B30-6C3F-325E-33F9FD207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147311"/>
            <a:ext cx="5099314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38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numbers and a bar chart&#10;&#10;Description automatically generated with medium confidence">
            <a:extLst>
              <a:ext uri="{FF2B5EF4-FFF2-40B4-BE49-F238E27FC236}">
                <a16:creationId xmlns:a16="http://schemas.microsoft.com/office/drawing/2014/main" id="{CE49D345-1157-A16C-4248-9CF3766DE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6" y="1655058"/>
            <a:ext cx="5202947" cy="5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flights&#10;&#10;Description automatically generated with medium confidence">
            <a:extLst>
              <a:ext uri="{FF2B5EF4-FFF2-40B4-BE49-F238E27FC236}">
                <a16:creationId xmlns:a16="http://schemas.microsoft.com/office/drawing/2014/main" id="{1A3BE525-2033-8922-43F2-B748B3B82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47" y="2368291"/>
            <a:ext cx="4882906" cy="44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B2A8791-A73E-24ED-BB99-E2A466433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75911"/>
            <a:ext cx="5096266" cy="43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AD65723-65B9-DC3B-89CA-886C8CA1E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731258"/>
            <a:ext cx="5084074" cy="56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66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42EB383A-F5C3-A413-9153-38F8BD4C7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567936"/>
            <a:ext cx="5017018" cy="40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73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F623657D-CD8A-8CF2-B85A-9BA50BB93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2324095"/>
            <a:ext cx="5190755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4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the average inflation&#10;&#10;Description automatically generated with medium confidence">
            <a:extLst>
              <a:ext uri="{FF2B5EF4-FFF2-40B4-BE49-F238E27FC236}">
                <a16:creationId xmlns:a16="http://schemas.microsoft.com/office/drawing/2014/main" id="{5FD38341-5CDD-91E3-261A-B17381F83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308855"/>
            <a:ext cx="5017018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633E1BD7-B839-BCBE-BE58-E1495014D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322571"/>
            <a:ext cx="5077978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9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stock prices&#10;&#10;Description automatically generated">
            <a:extLst>
              <a:ext uri="{FF2B5EF4-FFF2-40B4-BE49-F238E27FC236}">
                <a16:creationId xmlns:a16="http://schemas.microsoft.com/office/drawing/2014/main" id="{B9BCDDF8-DFB3-FBA3-0744-E4CC4443E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060443"/>
            <a:ext cx="5074930" cy="50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8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stocks&#10;&#10;Description automatically generated with medium confidence">
            <a:extLst>
              <a:ext uri="{FF2B5EF4-FFF2-40B4-BE49-F238E27FC236}">
                <a16:creationId xmlns:a16="http://schemas.microsoft.com/office/drawing/2014/main" id="{DCC0FB1B-D438-5B4F-3715-8477B1CF2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51" y="1990338"/>
            <a:ext cx="4971298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28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the rate of the inflation rate&#10;&#10;Description automatically generated with medium confidence">
            <a:extLst>
              <a:ext uri="{FF2B5EF4-FFF2-40B4-BE49-F238E27FC236}">
                <a16:creationId xmlns:a16="http://schemas.microsoft.com/office/drawing/2014/main" id="{18CB9861-3533-9301-A388-CF659F921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196079"/>
            <a:ext cx="4992634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02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funds&#10;&#10;Description automatically generated with medium confidence">
            <a:extLst>
              <a:ext uri="{FF2B5EF4-FFF2-40B4-BE49-F238E27FC236}">
                <a16:creationId xmlns:a16="http://schemas.microsoft.com/office/drawing/2014/main" id="{B9E15543-5CC0-3C40-A2EA-5E445D7F9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421631"/>
            <a:ext cx="5074930" cy="43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house price&#10;&#10;Description automatically generated">
            <a:extLst>
              <a:ext uri="{FF2B5EF4-FFF2-40B4-BE49-F238E27FC236}">
                <a16:creationId xmlns:a16="http://schemas.microsoft.com/office/drawing/2014/main" id="{55A70691-E1DC-0F62-54E6-E698F1342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54" y="2023867"/>
            <a:ext cx="5364491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7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numbers and graphs showing the number of properties listed for sale&#10;&#10;Description automatically generated">
            <a:extLst>
              <a:ext uri="{FF2B5EF4-FFF2-40B4-BE49-F238E27FC236}">
                <a16:creationId xmlns:a16="http://schemas.microsoft.com/office/drawing/2014/main" id="{487350C2-6E56-86AC-9AAB-F625E0152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485640"/>
            <a:ext cx="5081026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2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house price&#10;&#10;Description automatically generated">
            <a:extLst>
              <a:ext uri="{FF2B5EF4-FFF2-40B4-BE49-F238E27FC236}">
                <a16:creationId xmlns:a16="http://schemas.microsoft.com/office/drawing/2014/main" id="{13B75683-267E-4A94-760D-BD3510CC3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66" y="1603242"/>
            <a:ext cx="5324867" cy="59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BF99A0C-54C6-E686-76A3-156595F31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033011"/>
            <a:ext cx="5096266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78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homes&#10;&#10;Description automatically generated">
            <a:extLst>
              <a:ext uri="{FF2B5EF4-FFF2-40B4-BE49-F238E27FC236}">
                <a16:creationId xmlns:a16="http://schemas.microsoft.com/office/drawing/2014/main" id="{3C82087E-153A-73D9-CD0D-1668C631A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1856226"/>
            <a:ext cx="4992634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1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the country&#10;&#10;Description automatically generated with medium confidence">
            <a:extLst>
              <a:ext uri="{FF2B5EF4-FFF2-40B4-BE49-F238E27FC236}">
                <a16:creationId xmlns:a16="http://schemas.microsoft.com/office/drawing/2014/main" id="{DB6C6292-E0D7-943E-1987-D9F76EC0B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311903"/>
            <a:ext cx="5017018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9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onstruction sector&#10;&#10;Description automatically generated with medium confidence">
            <a:extLst>
              <a:ext uri="{FF2B5EF4-FFF2-40B4-BE49-F238E27FC236}">
                <a16:creationId xmlns:a16="http://schemas.microsoft.com/office/drawing/2014/main" id="{C37AA478-DEFD-0914-7EC7-959EFD7AF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095495"/>
            <a:ext cx="5023114" cy="49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5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n a white background&#10;&#10;Description automatically generated">
            <a:extLst>
              <a:ext uri="{FF2B5EF4-FFF2-40B4-BE49-F238E27FC236}">
                <a16:creationId xmlns:a16="http://schemas.microsoft.com/office/drawing/2014/main" id="{C8ABCDB9-DA56-A379-A9BB-4C0DED571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595622"/>
            <a:ext cx="5099314" cy="5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showing the decline of the financial system&#10;&#10;Description automatically generated with medium confidence">
            <a:extLst>
              <a:ext uri="{FF2B5EF4-FFF2-40B4-BE49-F238E27FC236}">
                <a16:creationId xmlns:a16="http://schemas.microsoft.com/office/drawing/2014/main" id="{BEB8BD63-8308-DFBA-96AC-9D997C9F2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281423"/>
            <a:ext cx="5026162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48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09776E88-8048-C454-7DCC-3A5BD2FE0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63" y="1682490"/>
            <a:ext cx="4931674" cy="57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ompany's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36FD8969-D633-E212-4F2A-8479F436C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999483"/>
            <a:ext cx="5023114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81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mortgages&#10;&#10;Description automatically generated">
            <a:extLst>
              <a:ext uri="{FF2B5EF4-FFF2-40B4-BE49-F238E27FC236}">
                <a16:creationId xmlns:a16="http://schemas.microsoft.com/office/drawing/2014/main" id="{8DD67040-B57C-1925-BDE5-F2D63C18D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894326"/>
            <a:ext cx="5026162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53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31454C4B-0517-572D-E50A-B999E7AC8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1459985"/>
            <a:ext cx="5068834" cy="6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07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onstruction site&#10;&#10;Description automatically generated">
            <a:extLst>
              <a:ext uri="{FF2B5EF4-FFF2-40B4-BE49-F238E27FC236}">
                <a16:creationId xmlns:a16="http://schemas.microsoft.com/office/drawing/2014/main" id="{B09B3439-7DE9-00EE-71C4-3F7A0252B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066539"/>
            <a:ext cx="5026162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74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credit growth&#10;&#10;Description automatically generated">
            <a:extLst>
              <a:ext uri="{FF2B5EF4-FFF2-40B4-BE49-F238E27FC236}">
                <a16:creationId xmlns:a16="http://schemas.microsoft.com/office/drawing/2014/main" id="{0B1D2411-4698-056D-8ED8-97639C8D4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113783"/>
            <a:ext cx="5041402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1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the percentage of a household debt&#10;&#10;Description automatically generated with medium confidence">
            <a:extLst>
              <a:ext uri="{FF2B5EF4-FFF2-40B4-BE49-F238E27FC236}">
                <a16:creationId xmlns:a16="http://schemas.microsoft.com/office/drawing/2014/main" id="{6E888344-DF98-947C-E18B-1606BCC44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1999483"/>
            <a:ext cx="5120650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5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007B6D6C-C437-DC19-2C37-3E5282EAB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53991"/>
            <a:ext cx="5013970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6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hart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BCFDDFAE-61A4-FC9E-490A-15E54B66F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2141215"/>
            <a:ext cx="5087122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1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75DE178E-8821-6393-34AE-4A6939316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827270"/>
            <a:ext cx="5026162" cy="54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2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interest rate&#10;&#10;Description automatically generated">
            <a:extLst>
              <a:ext uri="{FF2B5EF4-FFF2-40B4-BE49-F238E27FC236}">
                <a16:creationId xmlns:a16="http://schemas.microsoft.com/office/drawing/2014/main" id="{E5374D67-E496-9888-DC66-05DDDB93B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697730"/>
            <a:ext cx="5023114" cy="57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19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8740A5F0-1629-444C-E603-5A2B27574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2093971"/>
            <a:ext cx="5090170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8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redit growth&#10;&#10;Description automatically generated">
            <a:extLst>
              <a:ext uri="{FF2B5EF4-FFF2-40B4-BE49-F238E27FC236}">
                <a16:creationId xmlns:a16="http://schemas.microsoft.com/office/drawing/2014/main" id="{96F63257-A6BF-44A9-8A65-36271441C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113783"/>
            <a:ext cx="5099314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15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financial data&#10;&#10;Description automatically generated with medium confidence">
            <a:extLst>
              <a:ext uri="{FF2B5EF4-FFF2-40B4-BE49-F238E27FC236}">
                <a16:creationId xmlns:a16="http://schemas.microsoft.com/office/drawing/2014/main" id="{687A69CA-A934-1EB3-23C2-AE4C92B64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1962906"/>
            <a:ext cx="5074930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32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colorful lines and numbers&#10;&#10;Description automatically generated">
            <a:extLst>
              <a:ext uri="{FF2B5EF4-FFF2-40B4-BE49-F238E27FC236}">
                <a16:creationId xmlns:a16="http://schemas.microsoft.com/office/drawing/2014/main" id="{3D7A46BF-CBF8-D33B-3BEF-EB4EFD8F8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621530"/>
            <a:ext cx="5020066" cy="59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01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showing the amount of loan in the year&#10;&#10;Description automatically generated with medium confidence">
            <a:extLst>
              <a:ext uri="{FF2B5EF4-FFF2-40B4-BE49-F238E27FC236}">
                <a16:creationId xmlns:a16="http://schemas.microsoft.com/office/drawing/2014/main" id="{E509D2B7-5084-783A-907A-CA94D0A56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2324095"/>
            <a:ext cx="5047498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3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9F194FE-7236-2130-0EB4-6C79300A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51" y="1772406"/>
            <a:ext cx="5123698" cy="55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49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90EE7A3-FA70-3550-5265-DFCCCEB09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523994"/>
            <a:ext cx="5020066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8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exchange rate&#10;&#10;Description automatically generated">
            <a:extLst>
              <a:ext uri="{FF2B5EF4-FFF2-40B4-BE49-F238E27FC236}">
                <a16:creationId xmlns:a16="http://schemas.microsoft.com/office/drawing/2014/main" id="{6518A0C3-E634-F4C4-CEB1-4417694CE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66" y="1949190"/>
            <a:ext cx="5248667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74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financial cycle and subcycles&#10;&#10;Description automatically generated">
            <a:extLst>
              <a:ext uri="{FF2B5EF4-FFF2-40B4-BE49-F238E27FC236}">
                <a16:creationId xmlns:a16="http://schemas.microsoft.com/office/drawing/2014/main" id="{397D08F1-539F-16F2-1B74-A84A0C064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955286"/>
            <a:ext cx="5111506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E2CEAF7-F70E-DB89-9C3C-86303EA4E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539234"/>
            <a:ext cx="5111506" cy="60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94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redit to gdp&#10;&#10;Description automatically generated">
            <a:extLst>
              <a:ext uri="{FF2B5EF4-FFF2-40B4-BE49-F238E27FC236}">
                <a16:creationId xmlns:a16="http://schemas.microsoft.com/office/drawing/2014/main" id="{3B7E0ABC-092B-AB25-26D6-727E53EB4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28439"/>
            <a:ext cx="5077978" cy="50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8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financial market&#10;&#10;Description automatically generated with medium confidence">
            <a:extLst>
              <a:ext uri="{FF2B5EF4-FFF2-40B4-BE49-F238E27FC236}">
                <a16:creationId xmlns:a16="http://schemas.microsoft.com/office/drawing/2014/main" id="{313ECE01-4BEB-28D5-B4FD-38EC80899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35" y="1729734"/>
            <a:ext cx="4998730" cy="56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18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growth and density&#10;&#10;Description automatically generated with medium confidence">
            <a:extLst>
              <a:ext uri="{FF2B5EF4-FFF2-40B4-BE49-F238E27FC236}">
                <a16:creationId xmlns:a16="http://schemas.microsoft.com/office/drawing/2014/main" id="{92E1CB3E-577C-03EF-24CF-CBFFCCFD8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26" y="2180839"/>
            <a:ext cx="5507747" cy="47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90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financial growth&#10;&#10;Description automatically generated with medium confidence">
            <a:extLst>
              <a:ext uri="{FF2B5EF4-FFF2-40B4-BE49-F238E27FC236}">
                <a16:creationId xmlns:a16="http://schemas.microsoft.com/office/drawing/2014/main" id="{62A40F6B-A596-788C-4E79-FEA98E4BB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9" y="1502658"/>
            <a:ext cx="4949962" cy="6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0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financial data&#10;&#10;Description automatically generated with medium confidence">
            <a:extLst>
              <a:ext uri="{FF2B5EF4-FFF2-40B4-BE49-F238E27FC236}">
                <a16:creationId xmlns:a16="http://schemas.microsoft.com/office/drawing/2014/main" id="{CF74EC51-E300-63EC-6950-6D8874043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819650"/>
            <a:ext cx="5099314" cy="55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43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B9C67D66-2DAA-9FBE-9AB7-C03CA2536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42" y="1799838"/>
            <a:ext cx="5175515" cy="55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93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16AEE39E-C601-5C49-4218-758FE13D9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18" y="1511802"/>
            <a:ext cx="5254763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27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270BFE9-ADD5-969C-8E58-317D664D8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1828794"/>
            <a:ext cx="519685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B55837D1-81FF-D85C-576A-4ED8BAA28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2205223"/>
            <a:ext cx="5163323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66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B2191759-0282-08A5-220B-2AEFDB6D3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87" y="2247895"/>
            <a:ext cx="5157226" cy="46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482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increasing expenses&#10;&#10;Description automatically generated">
            <a:extLst>
              <a:ext uri="{FF2B5EF4-FFF2-40B4-BE49-F238E27FC236}">
                <a16:creationId xmlns:a16="http://schemas.microsoft.com/office/drawing/2014/main" id="{A5C13EE9-6D41-889C-5AAB-2929C35F3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129023"/>
            <a:ext cx="5013970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933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4DF53ED-B86C-FA8F-C3E2-54253C809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196079"/>
            <a:ext cx="5026162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12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financial account&#10;&#10;Description automatically generated with medium confidence">
            <a:extLst>
              <a:ext uri="{FF2B5EF4-FFF2-40B4-BE49-F238E27FC236}">
                <a16:creationId xmlns:a16="http://schemas.microsoft.com/office/drawing/2014/main" id="{3218E8A7-361A-ABD9-65AC-494FFF756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82" y="2129023"/>
            <a:ext cx="5221235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01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2E22CDC9-D0CA-7041-C535-3B4B51D65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1735830"/>
            <a:ext cx="5068834" cy="56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46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DDF7ED52-176B-4C72-F470-0B8F0402D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62" y="2161027"/>
            <a:ext cx="5236475" cy="48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67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EF0002D5-0FEC-E3A3-2AE6-21617F54A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084827"/>
            <a:ext cx="5062738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38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A179F9A1-EA4D-8118-C45F-D8A845A14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293615"/>
            <a:ext cx="5029210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651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B51ECCA-3F7B-1FC1-C6C3-1744ACE67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055871"/>
            <a:ext cx="5074930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98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graph with numbers and a number of columns&#10;&#10;Description automatically generated with medium confidence">
            <a:extLst>
              <a:ext uri="{FF2B5EF4-FFF2-40B4-BE49-F238E27FC236}">
                <a16:creationId xmlns:a16="http://schemas.microsoft.com/office/drawing/2014/main" id="{2F0AFC0F-85BF-ED7C-F04E-22AB922EE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328667"/>
            <a:ext cx="5023114" cy="44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people&#10;&#10;Description automatically generated">
            <a:extLst>
              <a:ext uri="{FF2B5EF4-FFF2-40B4-BE49-F238E27FC236}">
                <a16:creationId xmlns:a16="http://schemas.microsoft.com/office/drawing/2014/main" id="{2C80D0E8-18D3-515B-6D23-8E0FC14AD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433823"/>
            <a:ext cx="5017018" cy="42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114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6" name="Picture 5" descr="A graph of a number and number&#10;&#10;Description automatically generated">
            <a:extLst>
              <a:ext uri="{FF2B5EF4-FFF2-40B4-BE49-F238E27FC236}">
                <a16:creationId xmlns:a16="http://schemas.microsoft.com/office/drawing/2014/main" id="{EF5A06B1-9531-F7FF-75D1-C32CCD7A7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2474971"/>
            <a:ext cx="5187707" cy="419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47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house purchase&#10;&#10;Description automatically generated">
            <a:extLst>
              <a:ext uri="{FF2B5EF4-FFF2-40B4-BE49-F238E27FC236}">
                <a16:creationId xmlns:a16="http://schemas.microsoft.com/office/drawing/2014/main" id="{586B3A6C-F78C-66D7-5CDA-4FA757490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18" y="2157979"/>
            <a:ext cx="5178563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006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house purchase agreement&#10;&#10;Description automatically generated">
            <a:extLst>
              <a:ext uri="{FF2B5EF4-FFF2-40B4-BE49-F238E27FC236}">
                <a16:creationId xmlns:a16="http://schemas.microsoft.com/office/drawing/2014/main" id="{1EFDE289-79A8-F1B9-5B50-06DCA8719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18939"/>
            <a:ext cx="5013970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238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service to income ratio&#10;&#10;Description automatically generated">
            <a:extLst>
              <a:ext uri="{FF2B5EF4-FFF2-40B4-BE49-F238E27FC236}">
                <a16:creationId xmlns:a16="http://schemas.microsoft.com/office/drawing/2014/main" id="{C8E23BAF-5379-98BC-0C0F-1ABB82918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1630674"/>
            <a:ext cx="5187707" cy="58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93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low interest rate&#10;&#10;Description automatically generated">
            <a:extLst>
              <a:ext uri="{FF2B5EF4-FFF2-40B4-BE49-F238E27FC236}">
                <a16:creationId xmlns:a16="http://schemas.microsoft.com/office/drawing/2014/main" id="{5C8D14EB-01FB-BCDC-DD36-0FC1BFFD5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1623054"/>
            <a:ext cx="5187707" cy="58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803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service to income ratio&#10;&#10;Description automatically generated">
            <a:extLst>
              <a:ext uri="{FF2B5EF4-FFF2-40B4-BE49-F238E27FC236}">
                <a16:creationId xmlns:a16="http://schemas.microsoft.com/office/drawing/2014/main" id="{E2043C0F-E207-83B2-D1C0-CB1C86C56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1626102"/>
            <a:ext cx="5187707" cy="58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324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service rate&#10;&#10;Description automatically generated">
            <a:extLst>
              <a:ext uri="{FF2B5EF4-FFF2-40B4-BE49-F238E27FC236}">
                <a16:creationId xmlns:a16="http://schemas.microsoft.com/office/drawing/2014/main" id="{BDE00085-4E9A-E3CD-E14B-C904E1DC6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1615434"/>
            <a:ext cx="5187707" cy="59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21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with numbers and text&#10;&#10;Description automatically generated">
            <a:extLst>
              <a:ext uri="{FF2B5EF4-FFF2-40B4-BE49-F238E27FC236}">
                <a16:creationId xmlns:a16="http://schemas.microsoft.com/office/drawing/2014/main" id="{6D61EFB7-C7E7-80AE-7519-E3ED35977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476749"/>
            <a:ext cx="5105410" cy="61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690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4103A16C-0028-0BC4-A183-F3B862E6F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626102"/>
            <a:ext cx="5105410" cy="58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814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3356E90F-2A5D-5E36-A777-071115956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539234"/>
            <a:ext cx="5105410" cy="60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with green and blue bars and numbers&#10;&#10;Description automatically generated">
            <a:extLst>
              <a:ext uri="{FF2B5EF4-FFF2-40B4-BE49-F238E27FC236}">
                <a16:creationId xmlns:a16="http://schemas.microsoft.com/office/drawing/2014/main" id="{C523CCF2-80F0-33FF-6A85-5013ECBCB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130547"/>
            <a:ext cx="5077978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52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service to income rates&#10;&#10;Description automatically generated">
            <a:extLst>
              <a:ext uri="{FF2B5EF4-FFF2-40B4-BE49-F238E27FC236}">
                <a16:creationId xmlns:a16="http://schemas.microsoft.com/office/drawing/2014/main" id="{E5B0C427-A30F-1840-7718-697F53818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612386"/>
            <a:ext cx="5105410" cy="59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295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showing the number of companies&#10;&#10;Description automatically generated">
            <a:extLst>
              <a:ext uri="{FF2B5EF4-FFF2-40B4-BE49-F238E27FC236}">
                <a16:creationId xmlns:a16="http://schemas.microsoft.com/office/drawing/2014/main" id="{BE7D5343-7B16-B3EE-DE32-171CE0E07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317999"/>
            <a:ext cx="5099314" cy="4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92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numbers and text&#10;&#10;Description automatically generated">
            <a:extLst>
              <a:ext uri="{FF2B5EF4-FFF2-40B4-BE49-F238E27FC236}">
                <a16:creationId xmlns:a16="http://schemas.microsoft.com/office/drawing/2014/main" id="{DD5211F8-EC9A-626E-16D6-2205959CD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99" y="1914138"/>
            <a:ext cx="4736602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235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circular diagram of different types of technology&#10;&#10;Description automatically generated with medium confidence">
            <a:extLst>
              <a:ext uri="{FF2B5EF4-FFF2-40B4-BE49-F238E27FC236}">
                <a16:creationId xmlns:a16="http://schemas.microsoft.com/office/drawing/2014/main" id="{EAB5B2AA-4609-242A-6566-E7B2A949E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53" y="2491736"/>
            <a:ext cx="3142494" cy="41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30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the number of countries/regions&#10;&#10;Description automatically generated">
            <a:extLst>
              <a:ext uri="{FF2B5EF4-FFF2-40B4-BE49-F238E27FC236}">
                <a16:creationId xmlns:a16="http://schemas.microsoft.com/office/drawing/2014/main" id="{DE99DF88-51F3-6D22-E086-2426D92A2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27" y="1159757"/>
            <a:ext cx="4745746" cy="68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73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overnment bond&#10;&#10;Description automatically generated">
            <a:extLst>
              <a:ext uri="{FF2B5EF4-FFF2-40B4-BE49-F238E27FC236}">
                <a16:creationId xmlns:a16="http://schemas.microsoft.com/office/drawing/2014/main" id="{A095BC4C-CBCD-1D01-A6C6-A57CA046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296663"/>
            <a:ext cx="5041402" cy="4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21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453</Words>
  <Application>Microsoft Office PowerPoint</Application>
  <PresentationFormat>Custom</PresentationFormat>
  <Paragraphs>86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7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2024-04-08T13:07:52Z</dcterms:modified>
</cp:coreProperties>
</file>