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91"/>
  </p:notesMasterIdLst>
  <p:handoutMasterIdLst>
    <p:handoutMasterId r:id="rId92"/>
  </p:handoutMasterIdLst>
  <p:sldIdLst>
    <p:sldId id="280" r:id="rId2"/>
    <p:sldId id="672" r:id="rId3"/>
    <p:sldId id="959" r:id="rId4"/>
    <p:sldId id="960" r:id="rId5"/>
    <p:sldId id="961" r:id="rId6"/>
    <p:sldId id="962" r:id="rId7"/>
    <p:sldId id="963" r:id="rId8"/>
    <p:sldId id="964" r:id="rId9"/>
    <p:sldId id="965" r:id="rId10"/>
    <p:sldId id="966" r:id="rId11"/>
    <p:sldId id="967" r:id="rId12"/>
    <p:sldId id="968" r:id="rId13"/>
    <p:sldId id="969" r:id="rId14"/>
    <p:sldId id="970" r:id="rId15"/>
    <p:sldId id="971" r:id="rId16"/>
    <p:sldId id="972" r:id="rId17"/>
    <p:sldId id="973" r:id="rId18"/>
    <p:sldId id="974" r:id="rId19"/>
    <p:sldId id="975" r:id="rId20"/>
    <p:sldId id="976" r:id="rId21"/>
    <p:sldId id="977" r:id="rId22"/>
    <p:sldId id="978" r:id="rId23"/>
    <p:sldId id="979" r:id="rId24"/>
    <p:sldId id="980" r:id="rId25"/>
    <p:sldId id="981" r:id="rId26"/>
    <p:sldId id="982" r:id="rId27"/>
    <p:sldId id="983" r:id="rId28"/>
    <p:sldId id="984" r:id="rId29"/>
    <p:sldId id="985" r:id="rId30"/>
    <p:sldId id="986" r:id="rId31"/>
    <p:sldId id="987" r:id="rId32"/>
    <p:sldId id="988" r:id="rId33"/>
    <p:sldId id="989" r:id="rId34"/>
    <p:sldId id="990" r:id="rId35"/>
    <p:sldId id="991" r:id="rId36"/>
    <p:sldId id="992" r:id="rId37"/>
    <p:sldId id="993" r:id="rId38"/>
    <p:sldId id="994" r:id="rId39"/>
    <p:sldId id="995" r:id="rId40"/>
    <p:sldId id="996" r:id="rId41"/>
    <p:sldId id="997" r:id="rId42"/>
    <p:sldId id="998" r:id="rId43"/>
    <p:sldId id="999" r:id="rId44"/>
    <p:sldId id="1000" r:id="rId45"/>
    <p:sldId id="1023" r:id="rId46"/>
    <p:sldId id="935" r:id="rId47"/>
    <p:sldId id="1001" r:id="rId48"/>
    <p:sldId id="1002" r:id="rId49"/>
    <p:sldId id="1003" r:id="rId50"/>
    <p:sldId id="1004" r:id="rId51"/>
    <p:sldId id="1005" r:id="rId52"/>
    <p:sldId id="1006" r:id="rId53"/>
    <p:sldId id="1007" r:id="rId54"/>
    <p:sldId id="1008" r:id="rId55"/>
    <p:sldId id="1009" r:id="rId56"/>
    <p:sldId id="1010" r:id="rId57"/>
    <p:sldId id="1011" r:id="rId58"/>
    <p:sldId id="1012" r:id="rId59"/>
    <p:sldId id="1013" r:id="rId60"/>
    <p:sldId id="1014" r:id="rId61"/>
    <p:sldId id="1015" r:id="rId62"/>
    <p:sldId id="936" r:id="rId63"/>
    <p:sldId id="1016" r:id="rId64"/>
    <p:sldId id="1017" r:id="rId65"/>
    <p:sldId id="1018" r:id="rId66"/>
    <p:sldId id="1019" r:id="rId67"/>
    <p:sldId id="1020" r:id="rId68"/>
    <p:sldId id="1021" r:id="rId69"/>
    <p:sldId id="1022" r:id="rId70"/>
    <p:sldId id="937" r:id="rId71"/>
    <p:sldId id="1024" r:id="rId72"/>
    <p:sldId id="1025" r:id="rId73"/>
    <p:sldId id="1026" r:id="rId74"/>
    <p:sldId id="1027" r:id="rId75"/>
    <p:sldId id="1028" r:id="rId76"/>
    <p:sldId id="1029" r:id="rId77"/>
    <p:sldId id="1030" r:id="rId78"/>
    <p:sldId id="1031" r:id="rId79"/>
    <p:sldId id="1032" r:id="rId80"/>
    <p:sldId id="1033" r:id="rId81"/>
    <p:sldId id="1034" r:id="rId82"/>
    <p:sldId id="1035" r:id="rId83"/>
    <p:sldId id="1036" r:id="rId84"/>
    <p:sldId id="1037" r:id="rId85"/>
    <p:sldId id="1038" r:id="rId86"/>
    <p:sldId id="1039" r:id="rId87"/>
    <p:sldId id="1040" r:id="rId88"/>
    <p:sldId id="1041" r:id="rId89"/>
    <p:sldId id="1042" r:id="rId90"/>
  </p:sldIdLst>
  <p:sldSz cx="16256000" cy="9144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2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63" autoAdjust="0"/>
    <p:restoredTop sz="96473" autoAdjust="0"/>
  </p:normalViewPr>
  <p:slideViewPr>
    <p:cSldViewPr>
      <p:cViewPr varScale="1">
        <p:scale>
          <a:sx n="85" d="100"/>
          <a:sy n="85" d="100"/>
        </p:scale>
        <p:origin x="132" y="1116"/>
      </p:cViewPr>
      <p:guideLst>
        <p:guide orient="horz" pos="2880"/>
        <p:guide pos="1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18B7-B189-4925-8CAA-399CF16DEDC2}" type="datetimeFigureOut">
              <a:rPr lang="is-IS" smtClean="0"/>
              <a:t>28.9.2022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EB4B-235F-4E2E-AC53-DE5FD93D0D0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282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A018983A-DE37-6548-8B7B-FA71F791DEB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30091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5B160DF1-44A9-254D-B319-9F503AAC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6038"/>
            <a:ext cx="13157834" cy="6509941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8" name="object 12"/>
          <p:cNvSpPr/>
          <p:nvPr userDrawn="1"/>
        </p:nvSpPr>
        <p:spPr>
          <a:xfrm>
            <a:off x="13158392" y="1316596"/>
            <a:ext cx="3097607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3743127"/>
            <a:ext cx="1612900" cy="165100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9/28/2022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7" y="460533"/>
            <a:ext cx="5763126" cy="4572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651000" y="7950630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651000" y="8332029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7617896" y="7950630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7617896" y="8332029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agl_fyris 1 lína_3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17200" y="1219200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52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72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35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agl_fyrirsögn 2 línu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agl_2 myndi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82804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aglæra_meiri-texti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025" y="417983"/>
            <a:ext cx="12923375" cy="7634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/>
            </a:lvl1pPr>
          </a:lstStyle>
          <a:p>
            <a:endParaRPr lang="is-IS" noProof="0" dirty="0"/>
          </a:p>
        </p:txBody>
      </p:sp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12800" y="1181393"/>
            <a:ext cx="14630400" cy="1230607"/>
          </a:xfrm>
        </p:spPr>
        <p:txBody>
          <a:bodyPr>
            <a:normAutofit/>
          </a:bodyPr>
          <a:lstStyle>
            <a:lvl1pPr marL="273050" indent="-273050">
              <a:buClr>
                <a:srgbClr val="004562"/>
              </a:buClr>
              <a:buFont typeface="Arial" charset="0"/>
              <a:buChar char="•"/>
              <a:tabLst/>
              <a:defRPr sz="1800"/>
            </a:lvl1pPr>
            <a:lvl2pPr marL="800100" indent="-342900">
              <a:buClr>
                <a:srgbClr val="004562"/>
              </a:buClr>
              <a:buFont typeface="Arial" charset="0"/>
              <a:buChar char="•"/>
              <a:defRPr sz="18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18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1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2800" y="8160603"/>
            <a:ext cx="14648961" cy="67859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is-IS" sz="1200" noProof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2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4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6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10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7308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24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  <p15:guide id="4" pos="10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Milliglæra-bl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16038"/>
            <a:ext cx="1625599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is-IS" dirty="0"/>
              <a:t>Dragið </a:t>
            </a:r>
            <a:r>
              <a:rPr lang="is-IS" noProof="0" dirty="0"/>
              <a:t>mynd</a:t>
            </a:r>
            <a:r>
              <a:rPr lang="is-IS" dirty="0"/>
              <a:t> inn í myndflötinn eða veljið myndflöt og notið „insert picture“ hnapp frá valblaði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-ljósg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6596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Milliglæra-ljósgr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0" y="1316038"/>
            <a:ext cx="13157834" cy="650994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-15570" y="1317029"/>
            <a:ext cx="1627156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None/>
              <a:tabLst/>
              <a:defRPr/>
            </a:lvl1pPr>
          </a:lstStyle>
          <a:p>
            <a:r>
              <a:rPr lang="is-IS" noProof="0" dirty="0"/>
              <a:t>Dragið mynd inn í myndflötinn eða veljið myndflöt og notið „insert picture“ hnapp frá valblaði</a:t>
            </a:r>
          </a:p>
          <a:p>
            <a:endParaRPr lang="is-IS" noProof="0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9/28/2022</a:t>
            </a:fld>
            <a:endParaRPr lang="en-US" noProof="0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aglæra_fyrirsögn 2 lí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marR="0" indent="-2880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4000"/>
            </a:lvl1pPr>
            <a:lvl2pPr marL="7429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600"/>
            </a:lvl2pPr>
            <a:lvl3pPr marL="12001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200"/>
            </a:lvl3pPr>
            <a:lvl4pPr marL="16573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800"/>
            </a:lvl4pPr>
            <a:lvl5pPr marL="21145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400"/>
            </a:lvl5pPr>
          </a:lstStyle>
          <a:p>
            <a:pPr marL="288000" marR="0" lvl="0" indent="-288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agl_fyrirs 2 línur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045914"/>
            <a:ext cx="7151687" cy="6323386"/>
          </a:xfrm>
        </p:spPr>
        <p:txBody>
          <a:bodyPr>
            <a:normAutofit/>
          </a:bodyPr>
          <a:lstStyle>
            <a:lvl1pPr marL="288000" indent="-288000">
              <a:spcBef>
                <a:spcPts val="600"/>
              </a:spcBef>
              <a:buClr>
                <a:srgbClr val="004562"/>
              </a:buClr>
              <a:tabLst/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6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045914"/>
            <a:ext cx="7151687" cy="632338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aglæra_fyrirsögn 1 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1"/>
            <a:ext cx="12923375" cy="1143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514838"/>
            <a:ext cx="14630400" cy="5855162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0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76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/>
              <a:t>Click to edit Master text styles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/>
              <a:t>Click to edit Master text styles</a:t>
            </a:r>
          </a:p>
          <a:p>
            <a:pPr lvl="1"/>
            <a:r>
              <a:rPr lang="is-IS" noProof="0" dirty="0"/>
              <a:t>Second level</a:t>
            </a:r>
          </a:p>
          <a:p>
            <a:pPr lvl="2"/>
            <a:r>
              <a:rPr lang="is-IS" noProof="0" dirty="0"/>
              <a:t>Third level</a:t>
            </a:r>
          </a:p>
          <a:p>
            <a:pPr lvl="3"/>
            <a:r>
              <a:rPr lang="is-IS" noProof="0" dirty="0"/>
              <a:t>Fourth level</a:t>
            </a:r>
          </a:p>
          <a:p>
            <a:pPr lvl="4"/>
            <a:r>
              <a:rPr lang="is-IS" noProof="0" dirty="0"/>
              <a:t>Fifth level</a:t>
            </a:r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9/28/2022</a:t>
            </a:fld>
            <a:endParaRPr lang="en-U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446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187" y="465292"/>
            <a:ext cx="14579625" cy="7861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 b="0" i="0">
                <a:solidFill>
                  <a:srgbClr val="00456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2019224"/>
            <a:ext cx="14579612" cy="628657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s-I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9/28/2022</a:t>
            </a:fld>
            <a:endParaRPr lang="en-US" noProof="0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8" r:id="rId3"/>
    <p:sldLayoutId id="2147483672" r:id="rId4"/>
    <p:sldLayoutId id="2147483677" r:id="rId5"/>
    <p:sldLayoutId id="2147483682" r:id="rId6"/>
    <p:sldLayoutId id="2147483683" r:id="rId7"/>
    <p:sldLayoutId id="2147483684" r:id="rId8"/>
    <p:sldLayoutId id="2147483667" r:id="rId9"/>
    <p:sldLayoutId id="2147483670" r:id="rId10"/>
    <p:sldLayoutId id="2147483681" r:id="rId11"/>
    <p:sldLayoutId id="2147483668" r:id="rId12"/>
    <p:sldLayoutId id="2147483674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8000" indent="-288000">
        <a:buClr>
          <a:srgbClr val="004562"/>
        </a:buClr>
        <a:buFont typeface="Arial" charset="0"/>
        <a:buChar char="•"/>
        <a:tabLst/>
        <a:defRPr sz="3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>
        <a:buClr>
          <a:srgbClr val="004562"/>
        </a:buClr>
        <a:buFont typeface="Arial" charset="0"/>
        <a:buChar char="•"/>
        <a:defRPr sz="2800">
          <a:latin typeface="+mn-lt"/>
          <a:ea typeface="+mn-ea"/>
          <a:cs typeface="+mn-cs"/>
        </a:defRPr>
      </a:lvl2pPr>
      <a:lvl3pPr marL="1200150" indent="-285750">
        <a:buClr>
          <a:srgbClr val="004562"/>
        </a:buClr>
        <a:buFont typeface="Arial" charset="0"/>
        <a:buChar char="•"/>
        <a:defRPr sz="2400">
          <a:latin typeface="+mn-lt"/>
          <a:ea typeface="+mn-ea"/>
          <a:cs typeface="+mn-cs"/>
        </a:defRPr>
      </a:lvl3pPr>
      <a:lvl4pPr marL="1657350" indent="-285750">
        <a:buClr>
          <a:srgbClr val="004562"/>
        </a:buClr>
        <a:buFont typeface="Arial" charset="0"/>
        <a:buChar char="•"/>
        <a:defRPr sz="2000">
          <a:latin typeface="+mn-lt"/>
          <a:ea typeface="+mn-ea"/>
          <a:cs typeface="+mn-cs"/>
        </a:defRPr>
      </a:lvl4pPr>
      <a:lvl5pPr marL="2114550" indent="-285750">
        <a:buClr>
          <a:srgbClr val="004562"/>
        </a:buClr>
        <a:buFont typeface="Arial" charset="0"/>
        <a:buChar char="•"/>
        <a:defRPr sz="180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is-IS" dirty="0"/>
              <a:t>28 September 2022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/>
              <a:t>Financial </a:t>
            </a:r>
            <a:r>
              <a:rPr lang="is-IS" dirty="0" err="1"/>
              <a:t>Stability</a:t>
            </a:r>
            <a:r>
              <a:rPr lang="is-IS" dirty="0"/>
              <a:t> 2022/2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err="1"/>
              <a:t>Charts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858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EF6A3FC-6538-9057-7902-AE848BEDC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3" y="2282947"/>
            <a:ext cx="5007874" cy="457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55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4A627330-96E3-3A2D-89D1-803FC4BFE9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14" y="1801362"/>
            <a:ext cx="5166371" cy="554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83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DA48D1D7-7737-BCFD-DFA2-A38AA2595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631" y="2360671"/>
            <a:ext cx="5062738" cy="442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22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22231B2-9609-1CE7-6482-E8BA1D5FBD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27" y="1740402"/>
            <a:ext cx="5050546" cy="566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53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3048B918-D275-E7AF-9881-02EB8E6347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670" y="2526788"/>
            <a:ext cx="5184659" cy="409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8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5BC73BA-C088-EFBD-2CD5-F45EF65E63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14" y="2351527"/>
            <a:ext cx="5166371" cy="444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70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, histogram&#10;&#10;Description automatically generated">
            <a:extLst>
              <a:ext uri="{FF2B5EF4-FFF2-40B4-BE49-F238E27FC236}">
                <a16:creationId xmlns:a16="http://schemas.microsoft.com/office/drawing/2014/main" id="{6C939DF8-F348-F301-3524-4FC16ECBCC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211" y="1912614"/>
            <a:ext cx="4925578" cy="531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47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, histogram&#10;&#10;Description automatically generated">
            <a:extLst>
              <a:ext uri="{FF2B5EF4-FFF2-40B4-BE49-F238E27FC236}">
                <a16:creationId xmlns:a16="http://schemas.microsoft.com/office/drawing/2014/main" id="{A519C829-2F37-DF30-A0B8-369454F652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683" y="2354575"/>
            <a:ext cx="4992634" cy="443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23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D87F7548-5CB6-3428-846B-BE9160670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2342383"/>
            <a:ext cx="5013970" cy="445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37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E2E7AEAA-57D6-4DF0-C0E8-A86447DADA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23" y="2115307"/>
            <a:ext cx="5114554" cy="491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41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22F0AFC0-064E-4B33-82AE-58439AF01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1746498"/>
            <a:ext cx="5020066" cy="56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81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D5EFD88-C601-26DF-7366-A44B6A1125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4" y="1690110"/>
            <a:ext cx="5334011" cy="576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55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C46BCF7-F53E-EF8F-F04F-36CA374B0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94" y="1080509"/>
            <a:ext cx="5715012" cy="698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6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ACE5F0E7-AD6F-C7A9-8CAF-C253A69C5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779" y="2148835"/>
            <a:ext cx="4980442" cy="48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03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1DF3438-4F6D-4DF9-CC80-92E182B503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27" y="2031487"/>
            <a:ext cx="5050546" cy="508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27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FFC42EA-77D9-524D-366C-EE84FE8450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971" y="1938522"/>
            <a:ext cx="4956058" cy="52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46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D0384F11-BF9B-7C95-4C5F-02C6D5B4AB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1668774"/>
            <a:ext cx="5041402" cy="58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925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C7C57049-1432-3680-5810-031F16A2F4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2054347"/>
            <a:ext cx="5013970" cy="503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21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1C4DB3E-612F-E4C0-7D51-5FD4812A19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15" y="1847082"/>
            <a:ext cx="5090170" cy="54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27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E5E67175-C463-CB57-5114-00B79321B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47" y="1911090"/>
            <a:ext cx="5111506" cy="532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5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8D29A81-0BBC-445D-701E-84C87315B8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531" y="1961382"/>
            <a:ext cx="5138938" cy="522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98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7D7135F-BF61-2844-FD6E-7C7790BEEC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890" y="1524000"/>
            <a:ext cx="5474219" cy="610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454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F277C6C-FEF3-A083-092A-CF5C406E20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051299"/>
            <a:ext cx="5032258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09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0FD8FB6-DC8E-6DE9-9168-936E38308B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03" y="2124451"/>
            <a:ext cx="5053594" cy="48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38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84404A5B-A748-B3D8-FCC2-6BE1FB3C49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23" y="1847082"/>
            <a:ext cx="5038354" cy="54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02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C4E85E85-9DB8-4E7A-5845-9D68B31BB1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049775"/>
            <a:ext cx="5077978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907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DC0229EE-B4B1-8918-B6BF-A3F430A611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1856226"/>
            <a:ext cx="5032258" cy="543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95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CB023E10-A0A9-E16C-1C64-A5C4E4F19A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107" y="1882134"/>
            <a:ext cx="5065786" cy="537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89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AB240F1-79EF-7407-FFD6-1600F71A11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1975098"/>
            <a:ext cx="5041402" cy="519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916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8F576E0-461E-D1DE-3654-2E422F705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23" y="2124451"/>
            <a:ext cx="5114554" cy="489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777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9B5802F-ECD6-7ABC-1A1F-6A40F1D101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47" y="1644390"/>
            <a:ext cx="5035306" cy="5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32C41359-3E39-BB81-2CDE-CC4776A48A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83" y="2215891"/>
            <a:ext cx="5068834" cy="471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42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19D6EDD3-84C8-A7E7-EF4E-023519A951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287519"/>
            <a:ext cx="5077978" cy="456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0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3E7BE77E-3395-A1CE-BEF7-3B4D23D7E0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1626102"/>
            <a:ext cx="5020066" cy="589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65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, histogram&#10;&#10;Description automatically generated">
            <a:extLst>
              <a:ext uri="{FF2B5EF4-FFF2-40B4-BE49-F238E27FC236}">
                <a16:creationId xmlns:a16="http://schemas.microsoft.com/office/drawing/2014/main" id="{3A0A1915-AD20-1EC5-A0A8-BED11E17C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350003"/>
            <a:ext cx="5023114" cy="444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10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AE68F92A-6072-023F-CEA6-0F84CDE21C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27" y="2013199"/>
            <a:ext cx="5126746" cy="51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936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355D8A8-3362-A8BF-E2F1-59B39D7F80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39" y="2026915"/>
            <a:ext cx="5087122" cy="509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110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63BCD9E-7909-90E6-5083-A5215CBBBF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501" y="1043933"/>
            <a:ext cx="6348997" cy="705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581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EAACD80E-8F1A-2A09-20B0-BF4D8005E9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810" y="2089399"/>
            <a:ext cx="5230379" cy="496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977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B119E83A-7A42-4CBA-5AC3-CF6EF4CD26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47" y="1516374"/>
            <a:ext cx="4959106" cy="611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701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B7D83975-55BB-16D8-9B71-CBD2C71A63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47" y="1872990"/>
            <a:ext cx="5111506" cy="539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9301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15E8173-8436-F17A-0708-5DE06E961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75" y="2013199"/>
            <a:ext cx="5044450" cy="51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079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BE8DC814-6174-7509-A53A-DE73A48CCA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27" y="1999483"/>
            <a:ext cx="5050546" cy="514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22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942F92E9-4188-4B44-D5B0-EF4880E5B6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338" y="1857750"/>
            <a:ext cx="5163323" cy="542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650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EF3088DD-01D8-38A1-A801-A1E706A80A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83" y="2077207"/>
            <a:ext cx="5068834" cy="498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502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3478C50D-7857-2414-CFDC-7EC13234C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27" y="2051299"/>
            <a:ext cx="5050546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384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2D46F15E-1A49-1FEC-EFF7-4A07183932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554" y="1620006"/>
            <a:ext cx="5516891" cy="59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114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27E307BF-EA3D-C435-152E-0DA09A65DE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718" y="2199127"/>
            <a:ext cx="5178563" cy="474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17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850E5371-FC5C-5F09-6ECE-128AE7B068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251" y="1507230"/>
            <a:ext cx="5047498" cy="612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443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91EB8B7D-9DD3-93F0-F128-C5C3925479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55" y="2345431"/>
            <a:ext cx="5135890" cy="44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949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Graphical user interface, chart, application, pie chart&#10;&#10;Description automatically generated">
            <a:extLst>
              <a:ext uri="{FF2B5EF4-FFF2-40B4-BE49-F238E27FC236}">
                <a16:creationId xmlns:a16="http://schemas.microsoft.com/office/drawing/2014/main" id="{4BB343CC-90FB-694B-A415-DF9A8714F4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370" y="1702302"/>
            <a:ext cx="5413259" cy="573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911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C204AD60-0EC4-4B5D-8C48-01B3013FE1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47" y="2371339"/>
            <a:ext cx="5035306" cy="440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306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1D89315-72AF-91BC-B504-3397CF94AE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47" y="2357623"/>
            <a:ext cx="5035306" cy="442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782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funnel chart&#10;&#10;Description automatically generated">
            <a:extLst>
              <a:ext uri="{FF2B5EF4-FFF2-40B4-BE49-F238E27FC236}">
                <a16:creationId xmlns:a16="http://schemas.microsoft.com/office/drawing/2014/main" id="{BFA804FD-B19D-7384-34F7-5529F472D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331715"/>
            <a:ext cx="5032258" cy="448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0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F373F40F-CDE7-A365-52D3-02CF1AA206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03" y="2016247"/>
            <a:ext cx="5053594" cy="511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395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AFB402B9-DF79-81D7-F04F-8669A720CE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47" y="1885182"/>
            <a:ext cx="5035306" cy="53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821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II The financial system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254C66CF-CF6C-F2C2-DA74-72D2AD930C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395" y="2417059"/>
            <a:ext cx="5029210" cy="430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510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III Central Bank stress test 2022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FD5D7F36-ED2A-CC59-6FD9-437FCB3A64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74" y="1520946"/>
            <a:ext cx="5425451" cy="610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852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III Central Bank stress test 2022</a:t>
            </a:r>
            <a:endParaRPr lang="is-IS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3FB35D6-87D1-6FC9-980C-378609652E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74" y="1659630"/>
            <a:ext cx="5425451" cy="582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071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III Central Bank stress test 2022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124270D-D364-0C8C-0600-1A7BF5C0A3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177791"/>
            <a:ext cx="5032258" cy="478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784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III Central Bank stress test 2022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823E11A-E5AB-7A92-C6F0-2BA03D247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23" y="2356099"/>
            <a:ext cx="4657353" cy="443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5973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III Central Bank stress test 2022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C83D3EE-9F12-BB50-A8F0-C1AFDAC4F7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18" y="1787646"/>
            <a:ext cx="5483363" cy="55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67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III Central Bank stress test 2022</a:t>
            </a:r>
            <a:endParaRPr lang="is-IS" dirty="0"/>
          </a:p>
        </p:txBody>
      </p:sp>
      <p:pic>
        <p:nvPicPr>
          <p:cNvPr id="4" name="Picture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EE41172C-B69A-4203-6303-D516865B06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647" y="2382007"/>
            <a:ext cx="4806706" cy="43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567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III Central Bank stress test 2022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11F40EA-0B79-9DE8-B0AF-2EB4CC5EAB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2241799"/>
            <a:ext cx="5020066" cy="466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014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III Central Bank stress test 2022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2502D95-EBEE-B169-F031-926CC08CC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2253991"/>
            <a:ext cx="5020066" cy="463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45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110E8C6E-2561-D875-2D01-E33E90A2CC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71" y="1853178"/>
            <a:ext cx="4879858" cy="543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0655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35F59E2-6865-BAB8-AB70-DBD37D5A90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74" y="1520946"/>
            <a:ext cx="5425451" cy="610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628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69E9C66E-A404-726B-EACD-3D38EE5131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51" y="2330191"/>
            <a:ext cx="4742698" cy="448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768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B25ADFA-BB27-6F8C-42BE-E8429A1BAD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74" y="1569714"/>
            <a:ext cx="5425451" cy="60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3016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69BC2443-A48A-9D64-6ED7-A8CC770888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622" y="2165599"/>
            <a:ext cx="5190755" cy="48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169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8A7ED73B-2311-4C65-C1B4-3ED30C981C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675" y="1822698"/>
            <a:ext cx="5120650" cy="549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375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88426E55-5D33-BBA0-89FA-E3DCA56F49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15" y="2446015"/>
            <a:ext cx="5090170" cy="425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45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Chart, line chart, histogram&#10;&#10;Description automatically generated">
            <a:extLst>
              <a:ext uri="{FF2B5EF4-FFF2-40B4-BE49-F238E27FC236}">
                <a16:creationId xmlns:a16="http://schemas.microsoft.com/office/drawing/2014/main" id="{FFEF5808-D240-763A-CA72-C5BE77B010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75" y="2330191"/>
            <a:ext cx="4739650" cy="448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702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DF1887A4-7ED2-6E6E-AF92-13AE47A609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75" y="2418583"/>
            <a:ext cx="5044450" cy="430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251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E038C838-D132-5ADB-2B0D-C80AEC2A38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43" y="2712716"/>
            <a:ext cx="4946914" cy="371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156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D43BAA06-073D-C255-6CB9-A06E27ED0C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27" y="2452111"/>
            <a:ext cx="5050546" cy="423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65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2126BE51-E385-6E70-6FC2-481D1D88E6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1866894"/>
            <a:ext cx="5032258" cy="541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830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2CC2B53-CAB6-AA6E-2D35-4DD4011AFD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237227"/>
            <a:ext cx="5032258" cy="466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022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9C5E7EB1-7F1C-3798-4559-EBBDD03484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27" y="2255515"/>
            <a:ext cx="5050546" cy="463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405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B4EC631E-9F4F-2A7D-84CE-D68B3F03C5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2331715"/>
            <a:ext cx="5013970" cy="448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50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43118E4-7333-FEC2-3E11-179426F271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95" y="2763008"/>
            <a:ext cx="4953010" cy="361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742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3AE5D15-9BA3-2C68-AD93-9B3879AF57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2497832"/>
            <a:ext cx="5020066" cy="414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788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A8D25048-17DE-5470-1984-466547E66C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03" y="2153407"/>
            <a:ext cx="5053594" cy="48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648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8E7E28F2-7C96-2FF8-C373-7C1DFE2D99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2395723"/>
            <a:ext cx="5020066" cy="435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6040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B8802F77-F93F-15D1-264B-BA6AB916C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2368291"/>
            <a:ext cx="5020066" cy="440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174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2EC27F67-D5B7-0042-30A1-CCCD729DED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95" y="1973574"/>
            <a:ext cx="5105410" cy="51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968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IV Financial infrastructure</a:t>
            </a:r>
            <a:endParaRPr lang="is-IS" dirty="0"/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14A3DCA8-71A4-506D-DCC4-9C7C502423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082" y="1245101"/>
            <a:ext cx="5449835" cy="665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179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I Financial Stability: Developments and prospects</a:t>
            </a:r>
            <a:endParaRPr lang="is-IS" dirty="0"/>
          </a:p>
        </p:txBody>
      </p:sp>
      <p:pic>
        <p:nvPicPr>
          <p:cNvPr id="4" name="Picture 3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4321FC75-ADC9-F7C4-4A29-01B004DA6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165599"/>
            <a:ext cx="5077978" cy="48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96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487</Words>
  <Application>Microsoft Office PowerPoint</Application>
  <PresentationFormat>Custom</PresentationFormat>
  <Paragraphs>91</Paragraphs>
  <Slides>89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2" baseType="lpstr">
      <vt:lpstr>Arial</vt:lpstr>
      <vt:lpstr>Calibri</vt:lpstr>
      <vt:lpstr>Office Theme</vt:lpstr>
      <vt:lpstr>PowerPoint Presentation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 Financial Stability: Developments and prospects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 The financial system</vt:lpstr>
      <vt:lpstr>III Central Bank stress test 2022</vt:lpstr>
      <vt:lpstr>III Central Bank stress test 2022</vt:lpstr>
      <vt:lpstr>III Central Bank stress test 2022</vt:lpstr>
      <vt:lpstr>III Central Bank stress test 2022</vt:lpstr>
      <vt:lpstr>III Central Bank stress test 2022</vt:lpstr>
      <vt:lpstr>III Central Bank stress test 2022</vt:lpstr>
      <vt:lpstr>III Central Bank stress test 2022</vt:lpstr>
      <vt:lpstr>III Central Bank stress test 2022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  <vt:lpstr>IV Financial infrastructure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2017-04-11T16:12:00Z</dcterms:created>
  <dcterms:modified xsi:type="dcterms:W3CDTF">2022-09-28T10:59:09Z</dcterms:modified>
</cp:coreProperties>
</file>