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sldIdLst>
    <p:sldId id="256" r:id="rId2"/>
    <p:sldId id="266" r:id="rId3"/>
    <p:sldId id="437" r:id="rId4"/>
    <p:sldId id="438" r:id="rId5"/>
    <p:sldId id="439" r:id="rId6"/>
    <p:sldId id="440" r:id="rId7"/>
    <p:sldId id="441" r:id="rId8"/>
    <p:sldId id="272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291" r:id="rId20"/>
    <p:sldId id="458" r:id="rId21"/>
    <p:sldId id="459" r:id="rId22"/>
    <p:sldId id="460" r:id="rId23"/>
    <p:sldId id="461" r:id="rId24"/>
    <p:sldId id="462" r:id="rId25"/>
    <p:sldId id="463" r:id="rId26"/>
    <p:sldId id="542" r:id="rId27"/>
    <p:sldId id="543" r:id="rId28"/>
    <p:sldId id="544" r:id="rId29"/>
    <p:sldId id="308" r:id="rId30"/>
    <p:sldId id="469" r:id="rId31"/>
    <p:sldId id="470" r:id="rId32"/>
    <p:sldId id="309" r:id="rId33"/>
    <p:sldId id="481" r:id="rId34"/>
    <p:sldId id="567" r:id="rId35"/>
    <p:sldId id="568" r:id="rId36"/>
    <p:sldId id="482" r:id="rId37"/>
    <p:sldId id="483" r:id="rId38"/>
    <p:sldId id="484" r:id="rId39"/>
    <p:sldId id="310" r:id="rId40"/>
    <p:sldId id="491" r:id="rId41"/>
    <p:sldId id="492" r:id="rId42"/>
    <p:sldId id="494" r:id="rId43"/>
    <p:sldId id="495" r:id="rId44"/>
    <p:sldId id="496" r:id="rId45"/>
    <p:sldId id="497" r:id="rId46"/>
    <p:sldId id="498" r:id="rId47"/>
    <p:sldId id="499" r:id="rId48"/>
    <p:sldId id="500" r:id="rId49"/>
    <p:sldId id="501" r:id="rId50"/>
    <p:sldId id="502" r:id="rId51"/>
    <p:sldId id="503" r:id="rId52"/>
    <p:sldId id="504" r:id="rId53"/>
    <p:sldId id="505" r:id="rId54"/>
    <p:sldId id="506" r:id="rId55"/>
    <p:sldId id="507" r:id="rId56"/>
    <p:sldId id="508" r:id="rId57"/>
    <p:sldId id="312" r:id="rId58"/>
    <p:sldId id="527" r:id="rId59"/>
    <p:sldId id="528" r:id="rId60"/>
    <p:sldId id="529" r:id="rId61"/>
    <p:sldId id="530" r:id="rId62"/>
    <p:sldId id="531" r:id="rId63"/>
    <p:sldId id="313" r:id="rId64"/>
    <p:sldId id="538" r:id="rId65"/>
    <p:sldId id="539" r:id="rId66"/>
    <p:sldId id="540" r:id="rId67"/>
    <p:sldId id="569" r:id="rId68"/>
    <p:sldId id="546" r:id="rId69"/>
    <p:sldId id="547" r:id="rId70"/>
    <p:sldId id="548" r:id="rId71"/>
    <p:sldId id="549" r:id="rId72"/>
    <p:sldId id="550" r:id="rId73"/>
    <p:sldId id="551" r:id="rId74"/>
    <p:sldId id="552" r:id="rId75"/>
    <p:sldId id="553" r:id="rId76"/>
    <p:sldId id="554" r:id="rId77"/>
    <p:sldId id="555" r:id="rId78"/>
    <p:sldId id="556" r:id="rId79"/>
    <p:sldId id="557" r:id="rId80"/>
    <p:sldId id="316" r:id="rId81"/>
    <p:sldId id="432" r:id="rId82"/>
    <p:sldId id="433" r:id="rId83"/>
    <p:sldId id="434" r:id="rId84"/>
    <p:sldId id="435" r:id="rId85"/>
    <p:sldId id="436" r:id="rId8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5482" autoAdjust="0"/>
  </p:normalViewPr>
  <p:slideViewPr>
    <p:cSldViewPr>
      <p:cViewPr varScale="1">
        <p:scale>
          <a:sx n="103" d="100"/>
          <a:sy n="103" d="100"/>
        </p:scale>
        <p:origin x="150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2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EDLOGR"/>
          <p:cNvPicPr>
            <a:picLocks noChangeAspect="1" noChangeArrowheads="1"/>
          </p:cNvPicPr>
          <p:nvPr/>
        </p:nvPicPr>
        <p:blipFill>
          <a:blip r:embed="rId3">
            <a:lum bright="8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763588"/>
            <a:ext cx="20653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23850" y="1557338"/>
            <a:ext cx="5399088" cy="935037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3850" y="393382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7650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CF171-7D64-4D60-81BE-14497396D9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846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192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192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FC19A-4F8A-40DF-A50B-EAA8D350EE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993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16345-DD26-4268-9C6D-EDE8D4BB31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9993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5B701-F348-4450-B1F2-9FB549B579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460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31641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341438"/>
            <a:ext cx="4316412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9FDD-0D78-4982-8BD3-D6EA800761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786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9AD2-618D-441D-8CC9-12ACF8A8DD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293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8409-F734-4624-BC31-60E2A0486F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053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A4C15-06B9-4074-843A-B9DEC414A0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7476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391B7-6EA7-4062-A607-7904B989F5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2905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A953F-3B6B-4923-9CA9-0822C6EF0D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096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GB" sz="2400"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96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621442"/>
                </a:solidFill>
                <a:cs typeface="+mn-cs"/>
              </a:defRPr>
            </a:lvl1pPr>
          </a:lstStyle>
          <a:p>
            <a:pPr>
              <a:defRPr/>
            </a:pPr>
            <a:fld id="{BB4050AF-AD3F-4459-B018-B3D11B467E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6" name="Rectangle 4" descr="bordi"/>
          <p:cNvSpPr>
            <a:spLocks noChangeArrowheads="1"/>
          </p:cNvSpPr>
          <p:nvPr/>
        </p:nvSpPr>
        <p:spPr bwMode="auto">
          <a:xfrm>
            <a:off x="0" y="981075"/>
            <a:ext cx="7667625" cy="144463"/>
          </a:xfrm>
          <a:prstGeom prst="rect">
            <a:avLst/>
          </a:prstGeom>
          <a:blipFill dpi="0" rotWithShape="0">
            <a:blip r:embed="rId13" cstate="print"/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C7C5C7"/>
              </a:clrFrom>
              <a:clrTo>
                <a:srgbClr val="C7C5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88913"/>
            <a:ext cx="847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74882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7852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621442"/>
        </a:buClr>
        <a:buChar char="•"/>
        <a:defRPr sz="2800">
          <a:solidFill>
            <a:srgbClr val="62144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Central</a:t>
            </a:r>
            <a:r>
              <a:rPr lang="is-IS" dirty="0" smtClean="0"/>
              <a:t> Bank of </a:t>
            </a:r>
            <a:r>
              <a:rPr lang="is-IS" dirty="0" err="1" smtClean="0"/>
              <a:t>Iceland</a:t>
            </a:r>
            <a:endParaRPr lang="is-I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Stability</a:t>
            </a:r>
            <a:r>
              <a:rPr lang="is-IS" dirty="0" smtClean="0"/>
              <a:t> </a:t>
            </a:r>
            <a:r>
              <a:rPr lang="is-IS" dirty="0" err="1" smtClean="0"/>
              <a:t>report</a:t>
            </a:r>
            <a:r>
              <a:rPr lang="is-IS" dirty="0" smtClean="0"/>
              <a:t> 2015/2</a:t>
            </a:r>
          </a:p>
          <a:p>
            <a:pPr eaLnBrk="1" hangingPunct="1"/>
            <a:endParaRPr lang="is-IS" dirty="0" smtClean="0"/>
          </a:p>
          <a:p>
            <a:pPr eaLnBrk="1" hangingPunct="1"/>
            <a:r>
              <a:rPr lang="is-IS" dirty="0" err="1" smtClean="0"/>
              <a:t>Charts</a:t>
            </a:r>
            <a:endParaRPr lang="is-I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4083982" cy="443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629" y="1536348"/>
            <a:ext cx="4004741" cy="378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4090078" cy="50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09" y="1679592"/>
            <a:ext cx="4083982" cy="349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4077887" cy="54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Domestic</a:t>
            </a:r>
            <a:r>
              <a:rPr lang="is-IS" dirty="0" smtClean="0"/>
              <a:t> markets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2776"/>
            <a:ext cx="4437521" cy="462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Domestic</a:t>
            </a:r>
            <a:r>
              <a:rPr lang="is-IS" dirty="0"/>
              <a:t> markets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2776"/>
            <a:ext cx="4071791" cy="488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Domestic</a:t>
            </a:r>
            <a:r>
              <a:rPr lang="is-IS" dirty="0"/>
              <a:t> markets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624" y="1554635"/>
            <a:ext cx="4260752" cy="374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Domestic</a:t>
            </a:r>
            <a:r>
              <a:rPr lang="is-IS" dirty="0"/>
              <a:t> markets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006" y="1271194"/>
            <a:ext cx="4211988" cy="431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3"/>
            <a:ext cx="4125107" cy="554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01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– </a:t>
            </a:r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main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5760244" cy="555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45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4425330" cy="507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5760244" cy="555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40768"/>
            <a:ext cx="4730105" cy="515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40768"/>
            <a:ext cx="4437521" cy="513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96752"/>
            <a:ext cx="3773844" cy="557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4254656" cy="54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3780124" cy="552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84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175415" cy="505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16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4102269" cy="501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27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4303420" cy="491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43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– </a:t>
            </a:r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main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175415" cy="505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74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3998645" cy="516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4059600" cy="513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4744"/>
            <a:ext cx="4096173" cy="562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92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4224179" cy="513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3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4187606" cy="518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47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68760"/>
            <a:ext cx="4504571" cy="518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45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24744"/>
            <a:ext cx="4236370" cy="559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3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/>
              <a:t>Funding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liquid</a:t>
            </a:r>
            <a:r>
              <a:rPr lang="is-IS" dirty="0"/>
              <a:t> </a:t>
            </a:r>
            <a:r>
              <a:rPr lang="is-IS" dirty="0" err="1"/>
              <a:t>funds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0768"/>
            <a:ext cx="5034880" cy="493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3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4083982" cy="494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3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Assets of </a:t>
            </a:r>
            <a:r>
              <a:rPr lang="is-IS" dirty="0" err="1" smtClean="0"/>
              <a:t>DMBs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24744"/>
            <a:ext cx="4067399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34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– </a:t>
            </a:r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main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68760"/>
            <a:ext cx="5034880" cy="493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1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Assets of </a:t>
            </a:r>
            <a:r>
              <a:rPr lang="is-IS" dirty="0" err="1" smtClean="0"/>
              <a:t>DMBs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3998645" cy="526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Assets of </a:t>
            </a:r>
            <a:r>
              <a:rPr lang="is-IS" dirty="0" err="1" smtClean="0"/>
              <a:t>DMBs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2776"/>
            <a:ext cx="4297325" cy="493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Households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4171595" cy="56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Households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4096173" cy="496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Households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4108364" cy="51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Households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096173" cy="508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Households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4317887" cy="557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Households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96752"/>
            <a:ext cx="4653139" cy="561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Households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24744"/>
            <a:ext cx="4738476" cy="568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Households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96752"/>
            <a:ext cx="3861863" cy="558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– </a:t>
            </a:r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main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4171595" cy="56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1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Households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68760"/>
            <a:ext cx="4736200" cy="540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Companies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414" y="1196752"/>
            <a:ext cx="470561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Companies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4108364" cy="554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Companies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4175415" cy="560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Companies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96752"/>
            <a:ext cx="4656959" cy="54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Companies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3643"/>
            <a:ext cx="4644768" cy="565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Companies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3937285" cy="561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3821876" cy="482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95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96753"/>
            <a:ext cx="3596827" cy="548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4443617" cy="524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– </a:t>
            </a:r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main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2776"/>
            <a:ext cx="4437521" cy="462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1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333898" cy="53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4023759" cy="552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4224179" cy="43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Settlement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failed</a:t>
            </a:r>
            <a:r>
              <a:rPr lang="is-IS" dirty="0" smtClean="0"/>
              <a:t> banks´ </a:t>
            </a:r>
            <a:r>
              <a:rPr lang="is-IS" dirty="0" err="1" smtClean="0"/>
              <a:t>estates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279038" cy="524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61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Settlement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failed</a:t>
            </a:r>
            <a:r>
              <a:rPr lang="is-IS" dirty="0" smtClean="0"/>
              <a:t> banks´ </a:t>
            </a:r>
            <a:r>
              <a:rPr lang="is-IS" dirty="0" err="1" smtClean="0"/>
              <a:t>estates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68760"/>
            <a:ext cx="3748730" cy="527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24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Settlement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failed</a:t>
            </a:r>
            <a:r>
              <a:rPr lang="is-IS" dirty="0" smtClean="0"/>
              <a:t> banks´ </a:t>
            </a:r>
            <a:r>
              <a:rPr lang="is-IS" dirty="0" err="1" smtClean="0"/>
              <a:t>estates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05914"/>
            <a:ext cx="3620116" cy="565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24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Settlement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failed</a:t>
            </a:r>
            <a:r>
              <a:rPr lang="is-IS" dirty="0" smtClean="0"/>
              <a:t> banks´ </a:t>
            </a:r>
            <a:r>
              <a:rPr lang="is-IS" dirty="0" err="1" smtClean="0"/>
              <a:t>estates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4449712" cy="52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24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Settlement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failed</a:t>
            </a:r>
            <a:r>
              <a:rPr lang="is-IS" dirty="0" smtClean="0"/>
              <a:t> banks´ </a:t>
            </a:r>
            <a:r>
              <a:rPr lang="is-IS" dirty="0" err="1" smtClean="0"/>
              <a:t>estates</a:t>
            </a:r>
            <a:endParaRPr lang="is-I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301" y="2148946"/>
            <a:ext cx="3791398" cy="256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51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Stress </a:t>
            </a:r>
            <a:r>
              <a:rPr lang="is-IS" dirty="0" err="1" smtClean="0"/>
              <a:t>test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3925499" cy="527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05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Stress </a:t>
            </a:r>
            <a:r>
              <a:rPr lang="is-IS" dirty="0" err="1" smtClean="0"/>
              <a:t>test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4443617" cy="504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14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The</a:t>
            </a:r>
            <a:r>
              <a:rPr lang="is-IS" dirty="0"/>
              <a:t> </a:t>
            </a:r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System</a:t>
            </a:r>
            <a:r>
              <a:rPr lang="is-IS" dirty="0"/>
              <a:t> – </a:t>
            </a:r>
            <a:r>
              <a:rPr lang="is-IS" dirty="0" err="1"/>
              <a:t>outlook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main</a:t>
            </a:r>
            <a:r>
              <a:rPr lang="is-IS" dirty="0"/>
              <a:t> </a:t>
            </a:r>
            <a:r>
              <a:rPr lang="is-IS" dirty="0" err="1"/>
              <a:t>risks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4187606" cy="518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1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Stress </a:t>
            </a:r>
            <a:r>
              <a:rPr lang="is-IS" dirty="0" err="1" smtClean="0"/>
              <a:t>test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73868"/>
            <a:ext cx="4352184" cy="57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98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Stress </a:t>
            </a:r>
            <a:r>
              <a:rPr lang="is-IS" dirty="0" err="1" smtClean="0"/>
              <a:t>test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4431426" cy="519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48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Stress </a:t>
            </a:r>
            <a:r>
              <a:rPr lang="is-IS" dirty="0" err="1" smtClean="0"/>
              <a:t>test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4254656" cy="529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02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Stress </a:t>
            </a:r>
            <a:r>
              <a:rPr lang="is-IS" dirty="0" err="1" smtClean="0"/>
              <a:t>test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157" y="1423582"/>
            <a:ext cx="3809685" cy="401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97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Stress </a:t>
            </a:r>
            <a:r>
              <a:rPr lang="is-IS" dirty="0" err="1" smtClean="0"/>
              <a:t>test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4254656" cy="543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89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Stress </a:t>
            </a:r>
            <a:r>
              <a:rPr lang="is-IS" dirty="0" err="1" smtClean="0"/>
              <a:t>test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4254656" cy="515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57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Stress </a:t>
            </a:r>
            <a:r>
              <a:rPr lang="is-IS" dirty="0" err="1" smtClean="0"/>
              <a:t>test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2776"/>
            <a:ext cx="4157128" cy="505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34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Stress </a:t>
            </a:r>
            <a:r>
              <a:rPr lang="is-IS" dirty="0" err="1" smtClean="0"/>
              <a:t>test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4157128" cy="474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41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Stress </a:t>
            </a:r>
            <a:r>
              <a:rPr lang="is-IS" dirty="0" err="1" smtClean="0"/>
              <a:t>test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4260752" cy="543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00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Stress </a:t>
            </a:r>
            <a:r>
              <a:rPr lang="is-IS" dirty="0" err="1" smtClean="0"/>
              <a:t>test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4151033" cy="543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4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pPr eaLnBrk="1" hangingPunct="1"/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3980359" cy="50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46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</a:t>
            </a:r>
            <a:r>
              <a:rPr lang="is-IS" dirty="0" smtClean="0"/>
              <a:t>II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3949881" cy="535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30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</a:t>
            </a:r>
            <a:r>
              <a:rPr lang="is-IS" dirty="0" smtClean="0"/>
              <a:t>II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4010836" cy="45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07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</a:t>
            </a:r>
            <a:r>
              <a:rPr lang="is-IS" dirty="0" smtClean="0"/>
              <a:t>II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47" y="1332149"/>
            <a:ext cx="4053505" cy="419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07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</a:t>
            </a:r>
            <a:r>
              <a:rPr lang="is-IS" dirty="0" smtClean="0"/>
              <a:t>II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4010836" cy="454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07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</a:t>
            </a:r>
            <a:r>
              <a:rPr lang="is-IS" dirty="0" smtClean="0"/>
              <a:t>II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4010836" cy="479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07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</a:t>
            </a:r>
            <a:r>
              <a:rPr lang="is-IS" dirty="0" smtClean="0"/>
              <a:t>II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4096173" cy="454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07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2776"/>
            <a:ext cx="3919404" cy="465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_kynning_rautt">
  <a:themeElements>
    <a:clrScheme name="1_BLANK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621442"/>
      </a:accent2>
      <a:accent3>
        <a:srgbClr val="FFFFFF"/>
      </a:accent3>
      <a:accent4>
        <a:srgbClr val="000000"/>
      </a:accent4>
      <a:accent5>
        <a:srgbClr val="AAE2CA"/>
      </a:accent5>
      <a:accent6>
        <a:srgbClr val="58113B"/>
      </a:accent6>
      <a:hlink>
        <a:srgbClr val="000000"/>
      </a:hlink>
      <a:folHlink>
        <a:srgbClr val="000000"/>
      </a:folHlink>
    </a:clrScheme>
    <a:fontScheme name="1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990033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621442"/>
        </a:hlink>
        <a:folHlink>
          <a:srgbClr val="6214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249</Words>
  <Application>Microsoft Office PowerPoint</Application>
  <PresentationFormat>On-screen Show (4:3)</PresentationFormat>
  <Paragraphs>88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7" baseType="lpstr">
      <vt:lpstr>Arial</vt:lpstr>
      <vt:lpstr>SI_kynning_rautt</vt:lpstr>
      <vt:lpstr>Central Bank of Iceland</vt:lpstr>
      <vt:lpstr>The Financial System – outlook and main risks</vt:lpstr>
      <vt:lpstr>The Financial System – outlook and main risks</vt:lpstr>
      <vt:lpstr>The Financial System – outlook and main risks</vt:lpstr>
      <vt:lpstr>The Financial System – outlook and main risks</vt:lpstr>
      <vt:lpstr>The Financial System – outlook and main risks</vt:lpstr>
      <vt:lpstr>The Financial System – outlook and main risks</vt:lpstr>
      <vt:lpstr>Economic environment</vt:lpstr>
      <vt:lpstr>Economic environment</vt:lpstr>
      <vt:lpstr>Economic environment</vt:lpstr>
      <vt:lpstr>Economic environment</vt:lpstr>
      <vt:lpstr>Economic environment</vt:lpstr>
      <vt:lpstr>Economic environment</vt:lpstr>
      <vt:lpstr>Economic environment</vt:lpstr>
      <vt:lpstr>Domestic markets</vt:lpstr>
      <vt:lpstr>Domestic markets</vt:lpstr>
      <vt:lpstr>Domestic markets</vt:lpstr>
      <vt:lpstr>Domestic markets</vt:lpstr>
      <vt:lpstr>External postition</vt:lpstr>
      <vt:lpstr>External postition</vt:lpstr>
      <vt:lpstr>External postition</vt:lpstr>
      <vt:lpstr>External postition</vt:lpstr>
      <vt:lpstr>External postition</vt:lpstr>
      <vt:lpstr>External postition</vt:lpstr>
      <vt:lpstr>External postition</vt:lpstr>
      <vt:lpstr>External postition</vt:lpstr>
      <vt:lpstr>External postition</vt:lpstr>
      <vt:lpstr>External postition</vt:lpstr>
      <vt:lpstr>Operations and equity</vt:lpstr>
      <vt:lpstr>Operations and equity</vt:lpstr>
      <vt:lpstr>Operations and equity</vt:lpstr>
      <vt:lpstr>Funding and liquid funds</vt:lpstr>
      <vt:lpstr>Funding and liquid funds</vt:lpstr>
      <vt:lpstr>Funding and liquid funds</vt:lpstr>
      <vt:lpstr>Funding and liquid funds</vt:lpstr>
      <vt:lpstr>Funding and liquid funds</vt:lpstr>
      <vt:lpstr>Funding and liquid funds</vt:lpstr>
      <vt:lpstr>Funding and liquid funds</vt:lpstr>
      <vt:lpstr>Assets of DMBs</vt:lpstr>
      <vt:lpstr>Assets of DMBs</vt:lpstr>
      <vt:lpstr>Assets of DMBs</vt:lpstr>
      <vt:lpstr>Households</vt:lpstr>
      <vt:lpstr>Households</vt:lpstr>
      <vt:lpstr>Households</vt:lpstr>
      <vt:lpstr>Households</vt:lpstr>
      <vt:lpstr>Households</vt:lpstr>
      <vt:lpstr>Households</vt:lpstr>
      <vt:lpstr>Households</vt:lpstr>
      <vt:lpstr>Households</vt:lpstr>
      <vt:lpstr>Households</vt:lpstr>
      <vt:lpstr>Companies</vt:lpstr>
      <vt:lpstr>Companies</vt:lpstr>
      <vt:lpstr>Companies</vt:lpstr>
      <vt:lpstr>Companies</vt:lpstr>
      <vt:lpstr>Companies</vt:lpstr>
      <vt:lpstr>Companies</vt:lpstr>
      <vt:lpstr>Financial market entities</vt:lpstr>
      <vt:lpstr>Financial market entities</vt:lpstr>
      <vt:lpstr>Financial market entities</vt:lpstr>
      <vt:lpstr>Financial market entities</vt:lpstr>
      <vt:lpstr>Financial market entities</vt:lpstr>
      <vt:lpstr>Financial market entities</vt:lpstr>
      <vt:lpstr>Settlement of the failed banks´ estates</vt:lpstr>
      <vt:lpstr>Settlement of the failed banks´ estates</vt:lpstr>
      <vt:lpstr>Settlement of the failed banks´ estates</vt:lpstr>
      <vt:lpstr>Settlement of the failed banks´ estates</vt:lpstr>
      <vt:lpstr>Settlement of the failed banks´ estates</vt:lpstr>
      <vt:lpstr>Stress test</vt:lpstr>
      <vt:lpstr>Stress test</vt:lpstr>
      <vt:lpstr>Stress test</vt:lpstr>
      <vt:lpstr>Stress test</vt:lpstr>
      <vt:lpstr>Stress test</vt:lpstr>
      <vt:lpstr>Stress test</vt:lpstr>
      <vt:lpstr>Stress test</vt:lpstr>
      <vt:lpstr>Stress test</vt:lpstr>
      <vt:lpstr>Stress test</vt:lpstr>
      <vt:lpstr>Stress test</vt:lpstr>
      <vt:lpstr>Stress test</vt:lpstr>
      <vt:lpstr>Stress test</vt:lpstr>
      <vt:lpstr>Appendix II</vt:lpstr>
      <vt:lpstr>Appendix II</vt:lpstr>
      <vt:lpstr>Appendix II</vt:lpstr>
      <vt:lpstr>Appendix II</vt:lpstr>
      <vt:lpstr>Appendix II</vt:lpstr>
      <vt:lpstr>Appendix II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2013-10-14T10:32:52Z</dcterms:created>
  <dcterms:modified xsi:type="dcterms:W3CDTF">2015-10-29T13:22:57Z</dcterms:modified>
</cp:coreProperties>
</file>