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437" r:id="rId4"/>
    <p:sldId id="438" r:id="rId5"/>
    <p:sldId id="439" r:id="rId6"/>
    <p:sldId id="440" r:id="rId7"/>
    <p:sldId id="441" r:id="rId8"/>
    <p:sldId id="272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574" r:id="rId26"/>
    <p:sldId id="289" r:id="rId27"/>
    <p:sldId id="577" r:id="rId28"/>
    <p:sldId id="576" r:id="rId29"/>
    <p:sldId id="575" r:id="rId30"/>
    <p:sldId id="290" r:id="rId31"/>
    <p:sldId id="578" r:id="rId32"/>
    <p:sldId id="291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65" r:id="rId41"/>
    <p:sldId id="466" r:id="rId42"/>
    <p:sldId id="467" r:id="rId43"/>
    <p:sldId id="468" r:id="rId44"/>
    <p:sldId id="303" r:id="rId45"/>
    <p:sldId id="307" r:id="rId46"/>
    <p:sldId id="304" r:id="rId47"/>
    <p:sldId id="305" r:id="rId48"/>
    <p:sldId id="306" r:id="rId49"/>
    <p:sldId id="30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  <p:sldId id="480" r:id="rId62"/>
    <p:sldId id="572" r:id="rId63"/>
    <p:sldId id="573" r:id="rId64"/>
    <p:sldId id="579" r:id="rId65"/>
    <p:sldId id="580" r:id="rId66"/>
    <p:sldId id="309" r:id="rId67"/>
    <p:sldId id="481" r:id="rId68"/>
    <p:sldId id="482" r:id="rId69"/>
    <p:sldId id="483" r:id="rId70"/>
    <p:sldId id="484" r:id="rId71"/>
    <p:sldId id="485" r:id="rId72"/>
    <p:sldId id="486" r:id="rId73"/>
    <p:sldId id="487" r:id="rId74"/>
    <p:sldId id="488" r:id="rId75"/>
    <p:sldId id="489" r:id="rId76"/>
    <p:sldId id="490" r:id="rId77"/>
    <p:sldId id="581" r:id="rId78"/>
    <p:sldId id="582" r:id="rId79"/>
    <p:sldId id="310" r:id="rId80"/>
    <p:sldId id="491" r:id="rId81"/>
    <p:sldId id="492" r:id="rId82"/>
    <p:sldId id="493" r:id="rId83"/>
    <p:sldId id="494" r:id="rId84"/>
    <p:sldId id="495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16" r:id="rId106"/>
    <p:sldId id="517" r:id="rId107"/>
    <p:sldId id="518" r:id="rId108"/>
    <p:sldId id="519" r:id="rId109"/>
    <p:sldId id="520" r:id="rId110"/>
    <p:sldId id="521" r:id="rId111"/>
    <p:sldId id="522" r:id="rId112"/>
    <p:sldId id="523" r:id="rId113"/>
    <p:sldId id="524" r:id="rId114"/>
    <p:sldId id="311" r:id="rId115"/>
    <p:sldId id="382" r:id="rId116"/>
    <p:sldId id="383" r:id="rId117"/>
    <p:sldId id="312" r:id="rId118"/>
    <p:sldId id="527" r:id="rId119"/>
    <p:sldId id="528" r:id="rId120"/>
    <p:sldId id="529" r:id="rId121"/>
    <p:sldId id="530" r:id="rId122"/>
    <p:sldId id="531" r:id="rId123"/>
    <p:sldId id="532" r:id="rId124"/>
    <p:sldId id="533" r:id="rId125"/>
    <p:sldId id="534" r:id="rId126"/>
    <p:sldId id="535" r:id="rId127"/>
    <p:sldId id="536" r:id="rId128"/>
    <p:sldId id="537" r:id="rId129"/>
    <p:sldId id="313" r:id="rId130"/>
    <p:sldId id="538" r:id="rId131"/>
    <p:sldId id="539" r:id="rId132"/>
    <p:sldId id="540" r:id="rId133"/>
    <p:sldId id="541" r:id="rId134"/>
    <p:sldId id="542" r:id="rId135"/>
    <p:sldId id="543" r:id="rId136"/>
    <p:sldId id="584" r:id="rId137"/>
    <p:sldId id="583" r:id="rId138"/>
    <p:sldId id="314" r:id="rId139"/>
    <p:sldId id="316" r:id="rId140"/>
    <p:sldId id="585" r:id="rId141"/>
    <p:sldId id="586" r:id="rId142"/>
    <p:sldId id="587" r:id="rId143"/>
    <p:sldId id="588" r:id="rId144"/>
    <p:sldId id="589" r:id="rId1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 varScale="1">
        <p:scale>
          <a:sx n="116" d="100"/>
          <a:sy n="116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Central</a:t>
            </a:r>
            <a:r>
              <a:rPr lang="is-IS" dirty="0" smtClean="0"/>
              <a:t> Bank of </a:t>
            </a:r>
            <a:r>
              <a:rPr lang="is-IS" dirty="0" err="1" smtClean="0"/>
              <a:t>Iceland</a:t>
            </a:r>
            <a:endParaRPr lang="is-I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</a:t>
            </a:r>
            <a:r>
              <a:rPr lang="is-IS" dirty="0" err="1" smtClean="0"/>
              <a:t>report</a:t>
            </a:r>
            <a:r>
              <a:rPr lang="is-IS" dirty="0" smtClean="0"/>
              <a:t> 2015/1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 err="1" smtClean="0"/>
              <a:t>Charts</a:t>
            </a: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090078" cy="37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8360"/>
            <a:ext cx="4144937" cy="62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050"/>
            <a:ext cx="4144937" cy="56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486285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487742" cy="507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138842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443617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620688"/>
            <a:ext cx="4443617" cy="60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656959" cy="5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736200" cy="48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0688"/>
            <a:ext cx="4358280" cy="61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077887" cy="43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09020"/>
            <a:ext cx="3342934" cy="53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24744"/>
            <a:ext cx="3546767" cy="557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75094"/>
            <a:ext cx="3734586" cy="548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102269" cy="59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V-1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90078" cy="48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6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4260752" cy="45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V-1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388757" cy="467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53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908050"/>
            <a:ext cx="3328141" cy="55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2776"/>
            <a:ext cx="4218083" cy="48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96752"/>
            <a:ext cx="3671359" cy="54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041314" cy="414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71866"/>
            <a:ext cx="4157128" cy="60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443617" cy="52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0078" cy="505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65696" cy="477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346089" cy="530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36712"/>
            <a:ext cx="4443617" cy="59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090078" cy="52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76281"/>
            <a:ext cx="4096173" cy="56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 </a:t>
            </a:r>
            <a:r>
              <a:rPr lang="is-IS" dirty="0" err="1" smtClean="0"/>
              <a:t>Financial</a:t>
            </a:r>
            <a:r>
              <a:rPr lang="is-IS" dirty="0" smtClean="0"/>
              <a:t> market </a:t>
            </a:r>
            <a:r>
              <a:rPr lang="is-IS" dirty="0" err="1" smtClean="0"/>
              <a:t>entities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92696"/>
            <a:ext cx="3547579" cy="60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30266"/>
            <a:ext cx="4181510" cy="57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053505" cy="492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3760921" cy="52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90078" cy="5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4279038" cy="521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4443617" cy="57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64704"/>
            <a:ext cx="4315611" cy="57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15611" cy="47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2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205892" cy="56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7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VII </a:t>
            </a:r>
            <a:r>
              <a:rPr lang="is-IS" dirty="0" err="1" smtClean="0"/>
              <a:t>Settlement</a:t>
            </a:r>
            <a:r>
              <a:rPr lang="is-IS" dirty="0" smtClean="0"/>
              <a:t> of 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failed</a:t>
            </a:r>
            <a:r>
              <a:rPr lang="is-IS" dirty="0" smtClean="0"/>
              <a:t> banks´ </a:t>
            </a:r>
            <a:r>
              <a:rPr lang="is-IS" dirty="0" err="1" smtClean="0"/>
              <a:t>estates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48680"/>
            <a:ext cx="4114460" cy="61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74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Appendix</a:t>
            </a:r>
            <a:r>
              <a:rPr lang="is-IS" dirty="0" smtClean="0"/>
              <a:t> 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655009" cy="53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6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53505" cy="52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556792"/>
            <a:ext cx="3913308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004741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73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4047409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004741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8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010836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4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Appendix</a:t>
            </a:r>
            <a:r>
              <a:rPr lang="is-IS" dirty="0"/>
              <a:t> </a:t>
            </a:r>
            <a:r>
              <a:rPr lang="is-IS" dirty="0" smtClean="0"/>
              <a:t>III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4090078" cy="45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3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077887" cy="49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077887" cy="5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090078" cy="432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047409" cy="54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88840"/>
            <a:ext cx="4077887" cy="3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3931595" cy="51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419235" cy="442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108364" cy="4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23027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937690" cy="5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211988" cy="41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303420" cy="50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4163224" cy="58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6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163224" cy="63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6"/>
            <a:ext cx="4163224" cy="632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08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5440"/>
            <a:ext cx="4096173" cy="614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3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108364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74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92696"/>
            <a:ext cx="4303420" cy="59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6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30274" cy="634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3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30324"/>
            <a:ext cx="3942242" cy="560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376566" cy="52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120555" cy="52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449712" cy="49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08050"/>
            <a:ext cx="3925499" cy="58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3931595" cy="51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3925499" cy="602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321707" cy="49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114460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546767" cy="5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33898" cy="47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315611" cy="496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 </a:t>
            </a:r>
            <a:r>
              <a:rPr lang="is-IS" dirty="0" err="1" smtClean="0"/>
              <a:t>External</a:t>
            </a:r>
            <a:r>
              <a:rPr lang="is-IS" dirty="0" smtClean="0"/>
              <a:t> </a:t>
            </a:r>
            <a:r>
              <a:rPr lang="is-IS" dirty="0" err="1" smtClean="0"/>
              <a:t>postition</a:t>
            </a:r>
            <a:endParaRPr lang="is-I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4120555" cy="4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71791" cy="527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4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Box </a:t>
            </a:r>
            <a:r>
              <a:rPr lang="is-IS" dirty="0"/>
              <a:t>II-2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268760"/>
            <a:ext cx="4004741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9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 </a:t>
            </a:r>
            <a:r>
              <a:rPr lang="is-IS" dirty="0" smtClean="0"/>
              <a:t>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484784"/>
            <a:ext cx="4029123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1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72816"/>
            <a:ext cx="2749069" cy="433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34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Box</a:t>
            </a:r>
            <a:r>
              <a:rPr lang="is-IS" dirty="0" smtClean="0"/>
              <a:t> II-3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522858" cy="469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12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260752" cy="52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016932" cy="49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12776"/>
            <a:ext cx="4681341" cy="50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285134" cy="52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120555" cy="491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2776"/>
            <a:ext cx="4352184" cy="485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4071791" cy="463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913308" cy="45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24744"/>
            <a:ext cx="4004741" cy="56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52736"/>
            <a:ext cx="4047409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400948" cy="5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56792"/>
            <a:ext cx="4083982" cy="44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181510" cy="517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3998645" cy="443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III </a:t>
            </a:r>
            <a:r>
              <a:rPr lang="is-IS" dirty="0" err="1" smtClean="0"/>
              <a:t>Operations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equity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059600" cy="513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47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8050"/>
            <a:ext cx="4004741" cy="578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004741" cy="552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25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272943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62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Box III-2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4181510" cy="40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04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08050"/>
            <a:ext cx="4882492" cy="57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96752"/>
            <a:ext cx="4528953" cy="5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090078" cy="51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03852"/>
            <a:ext cx="4333898" cy="5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System</a:t>
            </a:r>
            <a:r>
              <a:rPr lang="is-IS" dirty="0" smtClean="0"/>
              <a:t> – </a:t>
            </a:r>
            <a:r>
              <a:rPr lang="is-IS" dirty="0" err="1" smtClean="0"/>
              <a:t>outlook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main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315611" cy="4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1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303420" cy="5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291229" cy="494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291229" cy="43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30" y="1551587"/>
            <a:ext cx="3736539" cy="37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528953" cy="566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77367"/>
            <a:ext cx="4522858" cy="60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285134" cy="55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32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41991"/>
            <a:ext cx="3328360" cy="56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6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IV </a:t>
            </a:r>
            <a:r>
              <a:rPr lang="is-IS" dirty="0" err="1" smtClean="0"/>
              <a:t>Funding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liquid</a:t>
            </a:r>
            <a:r>
              <a:rPr lang="is-IS" dirty="0" smtClean="0"/>
              <a:t> </a:t>
            </a:r>
            <a:r>
              <a:rPr lang="is-IS" dirty="0" err="1" smtClean="0"/>
              <a:t>funds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70443"/>
            <a:ext cx="3658030" cy="563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6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528953" cy="48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980359" cy="52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84784"/>
            <a:ext cx="3443955" cy="440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504571" cy="470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412776"/>
            <a:ext cx="3011175" cy="49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512470" cy="516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96752"/>
            <a:ext cx="4321707" cy="5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8050"/>
            <a:ext cx="4126651" cy="582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3998645" cy="501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3597075" cy="56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84784"/>
            <a:ext cx="4090078" cy="479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764704"/>
            <a:ext cx="4315611" cy="59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I </a:t>
            </a:r>
            <a:r>
              <a:rPr lang="is-IS" dirty="0" err="1" smtClean="0"/>
              <a:t>Economic</a:t>
            </a:r>
            <a:r>
              <a:rPr lang="is-IS" dirty="0" smtClean="0"/>
              <a:t> </a:t>
            </a:r>
            <a:r>
              <a:rPr lang="is-IS" dirty="0" err="1" smtClean="0"/>
              <a:t>environment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4053505" cy="46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72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114460" cy="47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24744"/>
            <a:ext cx="4151033" cy="56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76161"/>
            <a:ext cx="4650863" cy="607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199797" cy="59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38742"/>
            <a:ext cx="4242465" cy="608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4675245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68760"/>
            <a:ext cx="4352184" cy="53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303420" cy="51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4443617" cy="46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 </a:t>
            </a:r>
            <a:r>
              <a:rPr lang="is-IS" dirty="0" err="1" smtClean="0"/>
              <a:t>Assets</a:t>
            </a:r>
            <a:r>
              <a:rPr lang="is-IS" dirty="0" smtClean="0"/>
              <a:t> of </a:t>
            </a:r>
            <a:r>
              <a:rPr lang="is-IS" dirty="0" err="1" smtClean="0"/>
              <a:t>DMBs</a:t>
            </a:r>
            <a:r>
              <a:rPr lang="is-IS" dirty="0" smtClean="0"/>
              <a:t> </a:t>
            </a:r>
            <a:r>
              <a:rPr lang="is-IS" dirty="0" err="1" smtClean="0"/>
              <a:t>and</a:t>
            </a:r>
            <a:r>
              <a:rPr lang="is-IS" dirty="0" smtClean="0"/>
              <a:t> </a:t>
            </a:r>
            <a:r>
              <a:rPr lang="is-IS" dirty="0" err="1" smtClean="0"/>
              <a:t>borrowers</a:t>
            </a:r>
            <a:r>
              <a:rPr lang="is-IS" dirty="0" smtClean="0"/>
              <a:t>´ </a:t>
            </a:r>
            <a:r>
              <a:rPr lang="is-IS" dirty="0" err="1" smtClean="0"/>
              <a:t>situation</a:t>
            </a:r>
            <a:endParaRPr lang="is-I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11969"/>
            <a:ext cx="4144937" cy="62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27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714</Words>
  <Application>Microsoft Office PowerPoint</Application>
  <PresentationFormat>On-screen Show (4:3)</PresentationFormat>
  <Paragraphs>147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6" baseType="lpstr">
      <vt:lpstr>Arial</vt:lpstr>
      <vt:lpstr>SI_kynning_rautt</vt:lpstr>
      <vt:lpstr>Central Bank of Iceland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The Financial System – outlook and main risks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I Economic environment</vt:lpstr>
      <vt:lpstr>Box I-1</vt:lpstr>
      <vt:lpstr>Box I-1</vt:lpstr>
      <vt:lpstr>Box I-1</vt:lpstr>
      <vt:lpstr>Box I-2</vt:lpstr>
      <vt:lpstr>Box I-2</vt:lpstr>
      <vt:lpstr>Box I-2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II External postition</vt:lpstr>
      <vt:lpstr>Box II-1</vt:lpstr>
      <vt:lpstr>Box II-2</vt:lpstr>
      <vt:lpstr>Box II-3</vt:lpstr>
      <vt:lpstr>Box II-3</vt:lpstr>
      <vt:lpstr>Box II-3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III Operations and equity</vt:lpstr>
      <vt:lpstr>Box III-2</vt:lpstr>
      <vt:lpstr>Box III-2</vt:lpstr>
      <vt:lpstr>Box III-2</vt:lpstr>
      <vt:lpstr>Box III-2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IV Funding and liquid funds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V Assets of DMBs and borrowers´ situation</vt:lpstr>
      <vt:lpstr>Box V-1</vt:lpstr>
      <vt:lpstr>Box V-1</vt:lpstr>
      <vt:lpstr>Box V-1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 Financial market entities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VII Settlement of the failed banks´ estates</vt:lpstr>
      <vt:lpstr>Appendix I</vt:lpstr>
      <vt:lpstr>Appendix III</vt:lpstr>
      <vt:lpstr>Appendix III</vt:lpstr>
      <vt:lpstr>Appendix III</vt:lpstr>
      <vt:lpstr>Appendix III</vt:lpstr>
      <vt:lpstr>Appendix III</vt:lpstr>
      <vt:lpstr>Appendix III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2015-05-06T11:29:33Z</dcterms:modified>
</cp:coreProperties>
</file>