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437" r:id="rId4"/>
    <p:sldId id="438" r:id="rId5"/>
    <p:sldId id="439" r:id="rId6"/>
    <p:sldId id="440" r:id="rId7"/>
    <p:sldId id="441" r:id="rId8"/>
    <p:sldId id="272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289" r:id="rId26"/>
    <p:sldId id="290" r:id="rId27"/>
    <p:sldId id="291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303" r:id="rId40"/>
    <p:sldId id="307" r:id="rId41"/>
    <p:sldId id="304" r:id="rId42"/>
    <p:sldId id="305" r:id="rId43"/>
    <p:sldId id="306" r:id="rId44"/>
    <p:sldId id="308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478" r:id="rId55"/>
    <p:sldId id="479" r:id="rId56"/>
    <p:sldId id="480" r:id="rId57"/>
    <p:sldId id="572" r:id="rId58"/>
    <p:sldId id="573" r:id="rId59"/>
    <p:sldId id="309" r:id="rId60"/>
    <p:sldId id="481" r:id="rId61"/>
    <p:sldId id="482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310" r:id="rId71"/>
    <p:sldId id="491" r:id="rId72"/>
    <p:sldId id="492" r:id="rId73"/>
    <p:sldId id="493" r:id="rId74"/>
    <p:sldId id="494" r:id="rId75"/>
    <p:sldId id="495" r:id="rId76"/>
    <p:sldId id="496" r:id="rId77"/>
    <p:sldId id="497" r:id="rId78"/>
    <p:sldId id="498" r:id="rId79"/>
    <p:sldId id="499" r:id="rId80"/>
    <p:sldId id="500" r:id="rId81"/>
    <p:sldId id="501" r:id="rId82"/>
    <p:sldId id="502" r:id="rId83"/>
    <p:sldId id="503" r:id="rId84"/>
    <p:sldId id="504" r:id="rId85"/>
    <p:sldId id="505" r:id="rId86"/>
    <p:sldId id="506" r:id="rId87"/>
    <p:sldId id="507" r:id="rId88"/>
    <p:sldId id="508" r:id="rId89"/>
    <p:sldId id="509" r:id="rId90"/>
    <p:sldId id="510" r:id="rId91"/>
    <p:sldId id="511" r:id="rId92"/>
    <p:sldId id="512" r:id="rId93"/>
    <p:sldId id="513" r:id="rId94"/>
    <p:sldId id="514" r:id="rId95"/>
    <p:sldId id="515" r:id="rId96"/>
    <p:sldId id="516" r:id="rId97"/>
    <p:sldId id="517" r:id="rId98"/>
    <p:sldId id="518" r:id="rId99"/>
    <p:sldId id="519" r:id="rId100"/>
    <p:sldId id="520" r:id="rId101"/>
    <p:sldId id="521" r:id="rId102"/>
    <p:sldId id="522" r:id="rId103"/>
    <p:sldId id="523" r:id="rId104"/>
    <p:sldId id="524" r:id="rId105"/>
    <p:sldId id="525" r:id="rId106"/>
    <p:sldId id="526" r:id="rId107"/>
    <p:sldId id="311" r:id="rId108"/>
    <p:sldId id="382" r:id="rId109"/>
    <p:sldId id="383" r:id="rId110"/>
    <p:sldId id="384" r:id="rId111"/>
    <p:sldId id="385" r:id="rId112"/>
    <p:sldId id="312" r:id="rId113"/>
    <p:sldId id="527" r:id="rId114"/>
    <p:sldId id="528" r:id="rId115"/>
    <p:sldId id="529" r:id="rId116"/>
    <p:sldId id="530" r:id="rId117"/>
    <p:sldId id="531" r:id="rId118"/>
    <p:sldId id="532" r:id="rId119"/>
    <p:sldId id="533" r:id="rId120"/>
    <p:sldId id="534" r:id="rId121"/>
    <p:sldId id="535" r:id="rId122"/>
    <p:sldId id="536" r:id="rId123"/>
    <p:sldId id="537" r:id="rId124"/>
    <p:sldId id="313" r:id="rId125"/>
    <p:sldId id="538" r:id="rId126"/>
    <p:sldId id="539" r:id="rId127"/>
    <p:sldId id="540" r:id="rId128"/>
    <p:sldId id="541" r:id="rId129"/>
    <p:sldId id="542" r:id="rId130"/>
    <p:sldId id="543" r:id="rId131"/>
    <p:sldId id="314" r:id="rId132"/>
    <p:sldId id="544" r:id="rId133"/>
    <p:sldId id="545" r:id="rId134"/>
    <p:sldId id="546" r:id="rId135"/>
    <p:sldId id="547" r:id="rId136"/>
    <p:sldId id="548" r:id="rId137"/>
    <p:sldId id="549" r:id="rId138"/>
    <p:sldId id="550" r:id="rId139"/>
    <p:sldId id="551" r:id="rId140"/>
    <p:sldId id="552" r:id="rId141"/>
    <p:sldId id="553" r:id="rId142"/>
    <p:sldId id="554" r:id="rId143"/>
    <p:sldId id="555" r:id="rId144"/>
    <p:sldId id="556" r:id="rId145"/>
    <p:sldId id="557" r:id="rId146"/>
    <p:sldId id="558" r:id="rId147"/>
    <p:sldId id="559" r:id="rId148"/>
    <p:sldId id="560" r:id="rId149"/>
    <p:sldId id="561" r:id="rId150"/>
    <p:sldId id="562" r:id="rId151"/>
    <p:sldId id="563" r:id="rId152"/>
    <p:sldId id="564" r:id="rId153"/>
    <p:sldId id="565" r:id="rId154"/>
    <p:sldId id="566" r:id="rId155"/>
    <p:sldId id="567" r:id="rId156"/>
    <p:sldId id="568" r:id="rId157"/>
    <p:sldId id="569" r:id="rId158"/>
    <p:sldId id="315" r:id="rId159"/>
    <p:sldId id="429" r:id="rId160"/>
    <p:sldId id="430" r:id="rId161"/>
    <p:sldId id="431" r:id="rId162"/>
    <p:sldId id="316" r:id="rId163"/>
    <p:sldId id="432" r:id="rId164"/>
    <p:sldId id="433" r:id="rId165"/>
    <p:sldId id="434" r:id="rId166"/>
    <p:sldId id="435" r:id="rId167"/>
    <p:sldId id="436" r:id="rId1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>
        <p:scale>
          <a:sx n="104" d="100"/>
          <a:sy n="104" d="100"/>
        </p:scale>
        <p:origin x="-2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endParaRPr lang="is-I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report</a:t>
            </a:r>
            <a:r>
              <a:rPr lang="is-IS" dirty="0" smtClean="0"/>
              <a:t> 2014/1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 err="1" smtClean="0"/>
              <a:t>Charts</a:t>
            </a: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9218" name="Picture 2" descr="G:\UMBROTSVINNA\Financial stability\Financial Stability 2014#1\PNG\FS141_I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556792"/>
            <a:ext cx="4144963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0354" name="Picture 2" descr="G:\UMBROTSVINNA\Financial stability\Financial Stability 2014#1\PNG\FS141_V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894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1378" name="Picture 2" descr="G:\UMBROTSVINNA\Financial stability\Financial Stability 2014#1\PNG\FS141_V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05263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2402" name="Picture 2" descr="G:\UMBROTSVINNA\Financial stability\Financial Stability 2014#1\PNG\FS141_V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608388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3426" name="Picture 2" descr="G:\UMBROTSVINNA\Financial stability\Financial Stability 2014#1\PNG\FS141_V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7193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4450" name="Picture 2" descr="G:\UMBROTSVINNA\Financial stability\Financial Stability 2014#1\PNG\FS141_V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196752"/>
            <a:ext cx="4767263" cy="55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5474" name="Picture 2" descr="G:\UMBROTSVINNA\Financial stability\Financial Stability 2014#1\PNG\FS141_V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91977"/>
            <a:ext cx="4005262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106498" name="Picture 2" descr="G:\UMBROTSVINNA\Financial stability\Financial Stability 2014#1\PNG\FS141_V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33053"/>
            <a:ext cx="4138612" cy="57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V-1</a:t>
            </a:r>
          </a:p>
        </p:txBody>
      </p:sp>
      <p:pic>
        <p:nvPicPr>
          <p:cNvPr id="107522" name="Picture 2" descr="G:\UMBROTSVINNA\Financial stability\Financial Stability 2014#1\PNG\FS141_V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3988"/>
            <a:ext cx="4089400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108546" name="Picture 2" descr="G:\UMBROTSVINNA\Financial stability\Financial Stability 2014#1\PNG\FS141_V_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89400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109570" name="Picture 2" descr="G:\UMBROTSVINNA\Financial stability\Financial Stability 2014#1\PNG\FS141_V_R1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37" y="1196752"/>
            <a:ext cx="4005262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0242" name="Picture 2" descr="G:\UMBROTSVINNA\Financial stability\Financial Stability 2014#1\PNG\FS141_I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02100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110594" name="Picture 2" descr="G:\UMBROTSVINNA\Financial stability\Financial Stability 2014#1\PNG\FS141_V_R1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8713"/>
            <a:ext cx="4089400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111618" name="Picture 2" descr="G:\UMBROTSVINNA\Financial stability\Financial Stability 2014#1\PNG\FS141_V_R1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63" y="1124744"/>
            <a:ext cx="4005262" cy="56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2642" name="Picture 2" descr="G:\UMBROTSVINNA\Financial stability\Financial Stability 2014#1\PNG\FS141_V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883025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3666" name="Picture 2" descr="G:\UMBROTSVINNA\Financial stability\Financial Stability 2014#1\PNG\FS141_V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4450"/>
            <a:ext cx="42179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4690" name="Picture 2" descr="G:\UMBROTSVINNA\Financial stability\Financial Stability 2014#1\PNG\FS141_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21175" cy="5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5714" name="Picture 2" descr="G:\UMBROTSVINNA\Financial stability\Financial Stability 2014#1\PNG\FS141_V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89250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6738" name="Picture 2" descr="G:\UMBROTSVINNA\Financial stability\Financial Stability 2014#1\PNG\FS141_V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254500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7762" name="Picture 2" descr="G:\UMBROTSVINNA\Financial stability\Financial Stability 2014#1\PNG\FS141_V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82" y="1412776"/>
            <a:ext cx="4065588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8786" name="Picture 2" descr="G:\UMBROTSVINNA\Financial stability\Financial Stability 2014#1\PNG\FS141_V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430713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19810" name="Picture 2" descr="G:\UMBROTSVINNA\Financial stability\Financial Stability 2014#1\PNG\FS141_V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30206"/>
            <a:ext cx="4089400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1266" name="Picture 2" descr="G:\UMBROTSVINNA\Financial stability\Financial Stability 2014#1\PNG\FS141_I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4862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20834" name="Picture 2" descr="G:\UMBROTSVINNA\Financial stability\Financial Stability 2014#1\PNG\FS141_V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268760"/>
            <a:ext cx="3559175" cy="52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21858" name="Picture 2" descr="G:\UMBROTSVINNA\Financial stability\Financial Stability 2014#1\PNG\FS141_V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529137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22882" name="Picture 2" descr="G:\UMBROTSVINNA\Financial stability\Financial Stability 2014#1\PNG\FS141_V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005262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123906" name="Picture 2" descr="G:\UMBROTSVINNA\Financial stability\Financial Stability 2014#1\PNG\FS141_V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314825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24930" name="Picture 2" descr="G:\UMBROTSVINNA\Financial stability\Financial Stability 2014#1\PNG\FS141_V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89400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25954" name="Picture 2" descr="G:\UMBROTSVINNA\Financial stability\Financial Stability 2014#1\PNG\FS141_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01738"/>
            <a:ext cx="4443412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26978" name="Picture 2" descr="G:\UMBROTSVINNA\Financial stability\Financial Stability 2014#1\PNG\FS141_V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56" y="1196752"/>
            <a:ext cx="4089400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28002" name="Picture 2" descr="G:\UMBROTSVINNA\Financial stability\Financial Stability 2014#1\PNG\FS141_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278312" cy="52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29026" name="Picture 2" descr="G:\UMBROTSVINNA\Financial stability\Financial Stability 2014#1\PNG\FS141_V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32" y="1454150"/>
            <a:ext cx="443706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30050" name="Picture 2" descr="G:\UMBROTSVINNA\Financial stability\Financial Stability 2014#1\PNG\FS141_V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357688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2290" name="Picture 2" descr="G:\UMBROTSVINNA\Financial stability\Financial Stability 2014#1\PNG\FS141_I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3998912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131074" name="Picture 2" descr="G:\UMBROTSVINNA\Financial stability\Financial Stability 2014#1\PNG\FS141_V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992562" cy="54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2098" name="Picture 2" descr="G:\UMBROTSVINNA\Financial stability\Financial Stability 2014#1\PNG\FS141_app 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894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3122" name="Picture 2" descr="G:\UMBROTSVINNA\Financial stability\Financial Stability 2014#1\PNG\FS141_app 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357688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4146" name="Picture 2" descr="G:\UMBROTSVINNA\Financial stability\Financial Stability 2014#1\PNG\FS141_app 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6752"/>
            <a:ext cx="4095750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5170" name="Picture 2" descr="G:\UMBROTSVINNA\Financial stability\Financial Stability 2014#1\PNG\FS141_app 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084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6194" name="Picture 2" descr="G:\UMBROTSVINNA\Financial stability\Financial Stability 2014#1\PNG\FS141_app 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095750" cy="54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7218" name="Picture 2" descr="G:\UMBROTSVINNA\Financial stability\Financial Stability 2014#1\PNG\FS141_app 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510087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8242" name="Picture 2" descr="G:\UMBROTSVINNA\Financial stability\Financial Stability 2014#1\PNG\FS141_app 1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20" y="1196752"/>
            <a:ext cx="446246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39266" name="Picture 2" descr="G:\UMBROTSVINNA\Financial stability\Financial Stability 2014#1\PNG\FS141_app 1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10806"/>
            <a:ext cx="4340225" cy="57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0290" name="Picture 2" descr="G:\UMBROTSVINNA\Financial stability\Financial Stability 2014#1\PNG\FS141_app 1_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05325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3314" name="Picture 2" descr="G:\UMBROTSVINNA\Financial stability\Financial Stability 2014#1\PNG\FS141_I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3968750" cy="52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1314" name="Picture 2" descr="G:\UMBROTSVINNA\Financial stability\Financial Stability 2014#1\PNG\FS141_app 1_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376737" cy="51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2338" name="Picture 2" descr="G:\UMBROTSVINNA\Financial stability\Financial Stability 2014#1\PNG\FS141_app 1_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33875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3362" name="Picture 2" descr="G:\UMBROTSVINNA\Financial stability\Financial Stability 2014#1\PNG\FS141_app 1_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376737" cy="52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4386" name="Picture 2" descr="G:\UMBROTSVINNA\Financial stability\Financial Stability 2014#1\PNG\FS141_app 1_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443413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5410" name="Picture 2" descr="G:\UMBROTSVINNA\Financial stability\Financial Stability 2014#1\PNG\FS141_app 1_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389438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6434" name="Picture 2" descr="G:\UMBROTSVINNA\Financial stability\Financial Stability 2014#1\PNG\FS141_app 1_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065588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7458" name="Picture 2" descr="G:\UMBROTSVINNA\Financial stability\Financial Stability 2014#1\PNG\FS141_app 1_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376737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8482" name="Picture 2" descr="G:\UMBROTSVINNA\Financial stability\Financial Stability 2014#1\PNG\FS141_app 1_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76737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49506" name="Picture 2" descr="G:\UMBROTSVINNA\Financial stability\Financial Stability 2014#1\PNG\FS141_app 1_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486275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0530" name="Picture 2" descr="G:\UMBROTSVINNA\Financial stability\Financial Stability 2014#1\PNG\FS141_app 1_M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97000"/>
            <a:ext cx="4314825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4338" name="Picture 2" descr="G:\UMBROTSVINNA\Financial stability\Financial Stability 2014#1\PNG\FS141_I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005263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1554" name="Picture 2" descr="G:\UMBROTSVINNA\Financial stability\Financial Stability 2014#1\PNG\FS141_app 1_M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529137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2578" name="Picture 2" descr="G:\UMBROTSVINNA\Financial stability\Financial Stability 2014#1\PNG\FS141_app 1_M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29336"/>
            <a:ext cx="3986212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3602" name="Picture 2" descr="G:\UMBROTSVINNA\Financial stability\Financial Stability 2014#1\PNG\FS141_app 1_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08940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4626" name="Picture 2" descr="G:\UMBROTSVINNA\Financial stability\Financial Stability 2014#1\PNG\FS141_app 1_M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00" y="1159045"/>
            <a:ext cx="4619625" cy="56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5650" name="Picture 2" descr="G:\UMBROTSVINNA\Financial stability\Financial Stability 2014#1\PNG\FS141_app 1_M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211637" cy="54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6674" name="Picture 2" descr="G:\UMBROTSVINNA\Financial stability\Financial Stability 2014#1\PNG\FS141_app 1_M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7664"/>
            <a:ext cx="43037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7698" name="Picture 2" descr="G:\UMBROTSVINNA\Financial stability\Financial Stability 2014#1\PNG\FS141_app 1_M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906963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158722" name="Picture 2" descr="G:\UMBROTSVINNA\Financial stability\Financial Stability 2014#1\PNG\FS141_app 1_M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4" y="1484784"/>
            <a:ext cx="4625976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3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II</a:t>
            </a:r>
          </a:p>
        </p:txBody>
      </p:sp>
      <p:pic>
        <p:nvPicPr>
          <p:cNvPr id="159746" name="Picture 2" descr="G:\UMBROTSVINNA\Financial stability\Financial Stability 2014#1\PNG\FS141_app 2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4772025" cy="54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4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II</a:t>
            </a:r>
          </a:p>
        </p:txBody>
      </p:sp>
      <p:pic>
        <p:nvPicPr>
          <p:cNvPr id="160770" name="Picture 2" descr="G:\UMBROTSVINNA\Financial stability\Financial Stability 2014#1\PNG\FS141_app 2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96" y="1412776"/>
            <a:ext cx="4217988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5362" name="Picture 2" descr="G:\UMBROTSVINNA\Financial stability\Financial Stability 2014#1\PNG\FS141_I_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1781"/>
            <a:ext cx="4089400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161794" name="Picture 2" descr="G:\UMBROTSVINNA\Financial stability\Financial Stability 2014#1\PNG\FS141_app 2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73550" cy="55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</a:t>
            </a:r>
          </a:p>
        </p:txBody>
      </p:sp>
      <p:pic>
        <p:nvPicPr>
          <p:cNvPr id="162818" name="Picture 2" descr="G:\UMBROTSVINNA\Financial stability\Financial Stability 2014#1\PNG\FS141_app 2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2243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IV</a:t>
            </a:r>
          </a:p>
        </p:txBody>
      </p:sp>
      <p:pic>
        <p:nvPicPr>
          <p:cNvPr id="163842" name="Picture 2" descr="G:\UMBROTSVINNA\Financial stability\Financial Stability 2014#1\PNG\FS141_app4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52888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IV</a:t>
            </a:r>
          </a:p>
        </p:txBody>
      </p:sp>
      <p:pic>
        <p:nvPicPr>
          <p:cNvPr id="164866" name="Picture 2" descr="G:\UMBROTSVINNA\Financial stability\Financial Stability 2014#1\PNG\FS141_app4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005262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IV</a:t>
            </a:r>
          </a:p>
        </p:txBody>
      </p:sp>
      <p:pic>
        <p:nvPicPr>
          <p:cNvPr id="165890" name="Picture 2" descr="G:\UMBROTSVINNA\Financial stability\Financial Stability 2014#1\PNG\FS141_app4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32" y="1556792"/>
            <a:ext cx="40481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IV</a:t>
            </a:r>
          </a:p>
        </p:txBody>
      </p:sp>
      <p:pic>
        <p:nvPicPr>
          <p:cNvPr id="166914" name="Picture 2" descr="G:\UMBROTSVINNA\Financial stability\Financial Stability 2014#1\PNG\FS141_app4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005263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IV</a:t>
            </a:r>
          </a:p>
        </p:txBody>
      </p:sp>
      <p:pic>
        <p:nvPicPr>
          <p:cNvPr id="167938" name="Picture 2" descr="G:\UMBROTSVINNA\Financial stability\Financial Stability 2014#1\PNG\FS141_app4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2535"/>
            <a:ext cx="4005262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IV</a:t>
            </a:r>
          </a:p>
        </p:txBody>
      </p:sp>
      <p:pic>
        <p:nvPicPr>
          <p:cNvPr id="168962" name="Picture 2" descr="G:\UMBROTSVINNA\Financial stability\Financial Stability 2014#1\PNG\FS141_app4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0894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6386" name="Picture 2" descr="G:\UMBROTSVINNA\Financial stability\Financial Stability 2014#1\PNG\FS141_I_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6574"/>
            <a:ext cx="3627437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7410" name="Picture 2" descr="G:\UMBROTSVINNA\Financial stability\Financial Stability 2014#1\PNG\FS141_I_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36" y="1340768"/>
            <a:ext cx="3919537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8434" name="Picture 2" descr="G:\UMBROTSVINNA\Financial stability\Financial Stability 2014#1\PNG\FS141_I_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4375"/>
            <a:ext cx="438943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1026" name="Picture 2" descr="G:\UMBROTSVINNA\Financial stability\Financial Stability 2014#1\PNG\FS141_formali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364037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19458" name="Picture 2" descr="G:\UMBROTSVINNA\Financial stability\Financial Stability 2014#1\PNG\FS141_I_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084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0482" name="Picture 2" descr="G:\UMBROTSVINNA\Financial stability\Financial Stability 2014#1\PNG\FS141_I_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30362"/>
            <a:ext cx="4200525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1506" name="Picture 2" descr="G:\UMBROTSVINNA\Financial stability\Financial Stability 2014#1\PNG\FS141_I_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30688" cy="55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2530" name="Picture 2" descr="G:\UMBROTSVINNA\Financial stability\Financial Stability 2014#1\PNG\FS141_I_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063750"/>
            <a:ext cx="4217988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3554" name="Picture 2" descr="G:\UMBROTSVINNA\Financial stability\Financial Stability 2014#1\PNG\FS141_I_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7637"/>
            <a:ext cx="4005262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I-2</a:t>
            </a:r>
          </a:p>
        </p:txBody>
      </p:sp>
      <p:pic>
        <p:nvPicPr>
          <p:cNvPr id="24578" name="Picture 2" descr="G:\UMBROTSVINNA\Financial stability\Financial Stability 2014#1\PNG\FS141_I_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68760"/>
            <a:ext cx="409575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6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I-2</a:t>
            </a:r>
          </a:p>
        </p:txBody>
      </p:sp>
      <p:pic>
        <p:nvPicPr>
          <p:cNvPr id="25602" name="Picture 2" descr="G:\UMBROTSVINNA\Financial stability\Financial Stability 2014#1\PNG\FS141_I_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81475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6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6626" name="Picture 2" descr="G:\UMBROTSVINNA\Financial stability\Financial Stability 2014#1\PNG\FS141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0768"/>
            <a:ext cx="4065588" cy="53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7650" name="Picture 2" descr="G:\UMBROTSVINNA\Financial stability\Financial Stability 2014#1\PNG\FS141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38" y="2060848"/>
            <a:ext cx="4078288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8674" name="Picture 2" descr="G:\UMBROTSVINNA\Financial stability\Financial Stability 2014#1\PNG\FS141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76738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050" name="Picture 2" descr="G:\UMBROTSVINNA\Financial stability\Financial Stability 2014#1\PNG\FS141_formali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4300"/>
            <a:ext cx="4217988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7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9698" name="Picture 2" descr="G:\UMBROTSVINNA\Financial stability\Financial Stability 2014#1\PNG\FS141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28466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0722" name="Picture 2" descr="G:\UMBROTSVINNA\Financial stability\Financial Stability 2014#1\PNG\FS141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25450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1746" name="Picture 2" descr="G:\UMBROTSVINNA\Financial stability\Financial Stability 2014#1\PNG\FS141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24337" cy="55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2770" name="Picture 2" descr="G:\UMBROTSVINNA\Financial stability\Financial Stability 2014#1\PNG\FS141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41800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3794" name="Picture 2" descr="G:\UMBROTSVINNA\Financial stability\Financial Stability 2014#1\PNG\FS141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772025" cy="54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4818" name="Picture 2" descr="G:\UMBROTSVINNA\Financial stability\Financial Stability 2014#1\PNG\FS141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327525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5842" name="Picture 2" descr="G:\UMBROTSVINNA\Financial stability\Financial Stability 2014#1\PNG\FS141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3975"/>
            <a:ext cx="4310062" cy="4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6866" name="Picture 2" descr="G:\UMBROTSVINNA\Financial stability\Financial Stability 2014#1\PNG\FS141_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31482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7890" name="Picture 2" descr="G:\UMBROTSVINNA\Financial stability\Financial Stability 2014#1\PNG\FS141_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417638"/>
            <a:ext cx="4108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II-1</a:t>
            </a:r>
          </a:p>
        </p:txBody>
      </p:sp>
      <p:pic>
        <p:nvPicPr>
          <p:cNvPr id="4" name="Picture 2" descr="G:\UMBROTSVINNA\Financial stability\Financial Stability 2014#1\PNG\FS131_II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439222" cy="55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074" name="Picture 2" descr="G:\UMBROTSVINNA\Financial stability\Financial Stability 2014#1\PNG\FS141_formali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38612" cy="54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3" name="Picture 2" descr="G:\UMBROTSVINNA\Financial stability\Financial Stability 2014#1\PNG\FS141_II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005262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9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</a:t>
            </a:r>
            <a:r>
              <a:rPr lang="is-IS" dirty="0" smtClean="0"/>
              <a:t>II-2</a:t>
            </a:r>
          </a:p>
        </p:txBody>
      </p:sp>
      <p:pic>
        <p:nvPicPr>
          <p:cNvPr id="39938" name="Picture 2" descr="G:\UMBROTSVINNA\Financial stability\Financial Stability 2014#1\PNG\FS141_II_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35150"/>
            <a:ext cx="3724275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40962" name="Picture 2" descr="G:\UMBROTSVINNA\Financial stability\Financial Stability 2014#1\PNG\FS141_II_R1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108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41986" name="Picture 2" descr="G:\UMBROTSVINNA\Financial stability\Financial Stability 2014#1\PNG\FS141_II_R1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589462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3011" name="Picture 3" descr="G:\UMBROTSVINNA\Financial stability\Financial Stability 2014#1\PNG\FS141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254500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4034" name="Picture 2" descr="G:\UMBROTSVINNA\Financial stability\Financial Stability 2014#1\PNG\FS141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29137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5058" name="Picture 2" descr="G:\UMBROTSVINNA\Financial stability\Financial Stability 2014#1\PNG\FS141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52925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6082" name="Picture 2" descr="G:\UMBROTSVINNA\Financial stability\Financial Stability 2014#1\PNG\FS141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64038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7106" name="Picture 2" descr="G:\UMBROTSVINNA\Financial stability\Financial Stability 2014#1\PNG\FS141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998913" cy="4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8130" name="Picture 2" descr="G:\UMBROTSVINNA\Financial stability\Financial Stability 2014#1\PNG\FS141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913187" cy="4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2" descr="G:\UMBROTSVINNA\Financial stability\Financial Stability 2014#1\PNG\FS141_formali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1978"/>
            <a:ext cx="4419600" cy="56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49154" name="Picture 2" descr="G:\UMBROTSVINNA\Financial stability\Financial Stability 2014#1\PNG\FS141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052888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50178" name="Picture 2" descr="G:\UMBROTSVINNA\Financial stability\Financial Stability 2014#1\PNG\FS141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0957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51202" name="Picture 2" descr="G:\UMBROTSVINNA\Financial stability\Financial Stability 2014#1\PNG\FS141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13861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52226" name="Picture 2" descr="G:\UMBROTSVINNA\Financial stability\Financial Stability 2014#1\PNG\FS141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84637" cy="4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53250" name="Picture 2" descr="G:\UMBROTSVINNA\Financial stability\Financial Stability 2014#1\PNG\FS141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998913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54274" name="Picture 2" descr="G:\UMBROTSVINNA\Financial stability\Financial Stability 2014#1\PNG\FS141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383087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55298" name="Picture 2" descr="G:\UMBROTSVINNA\Financial stability\Financial Stability 2014#1\PNG\FS141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065587" cy="51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III-2</a:t>
            </a:r>
          </a:p>
        </p:txBody>
      </p:sp>
      <p:pic>
        <p:nvPicPr>
          <p:cNvPr id="56322" name="Picture 2" descr="G:\UMBROTSVINNA\Financial stability\Financial Stability 2014#1\PNG\FS141_III_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4937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2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III-2</a:t>
            </a:r>
          </a:p>
        </p:txBody>
      </p:sp>
      <p:pic>
        <p:nvPicPr>
          <p:cNvPr id="57346" name="Picture 2" descr="G:\UMBROTSVINNA\Financial stability\Financial Stability 2014#1\PNG\FS141_III_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291012" cy="5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2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58370" name="Picture 2" descr="G:\UMBROTSVINNA\Financial stability\Financial Stability 2014#1\PNG\FS141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05288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5122" name="Picture 2" descr="G:\UMBROTSVINNA\Financial stability\Financial Stability 2014#1\PNG\FS141_formali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20528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59394" name="Picture 2" descr="G:\UMBROTSVINNA\Financial stability\Financial Stability 2014#1\PNG\FS141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196752"/>
            <a:ext cx="4254500" cy="5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0418" name="Picture 2" descr="G:\UMBROTSVINNA\Financial stability\Financial Stability 2014#1\PNG\FS141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4437"/>
            <a:ext cx="4522788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1442" name="Picture 2" descr="G:\UMBROTSVINNA\Financial stability\Financial Stability 2014#1\PNG\FS141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230687" cy="5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2466" name="Picture 2" descr="G:\UMBROTSVINNA\Financial stability\Financial Stability 2014#1\PNG\FS141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7" y="1340768"/>
            <a:ext cx="4084637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3490" name="Picture 2" descr="G:\UMBROTSVINNA\Financial stability\Financial Stability 2014#1\PNG\FS141_I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084638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4514" name="Picture 2" descr="G:\UMBROTSVINNA\Financial stability\Financial Stability 2014#1\PNG\FS141_I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29138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5538" name="Picture 2" descr="G:\UMBROTSVINNA\Financial stability\Financial Stability 2014#1\PNG\FS141_I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529137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6562" name="Picture 2" descr="G:\UMBROTSVINNA\Financial stability\Financial Stability 2014#1\PNG\FS141_I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384300"/>
            <a:ext cx="43942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7586" name="Picture 2" descr="G:\UMBROTSVINNA\Financial stability\Financial Stability 2014#1\PNG\FS141_I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449762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68610" name="Picture 2" descr="G:\UMBROTSVINNA\Financial stability\Financial Stability 2014#1\PNG\FS141_I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089400" cy="5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6146" name="Picture 2" descr="G:\UMBROTSVINNA\Financial stability\Financial Stability 2014#1\PNG\FS141_formali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071937" cy="54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69634" name="Picture 2" descr="G:\UMBROTSVINNA\Financial stability\Financial Stability 2014#1\PNG\FS141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529138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0658" name="Picture 2" descr="G:\UMBROTSVINNA\Financial stability\Financial Stability 2014#1\PNG\FS141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51155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1682" name="Picture 2" descr="G:\UMBROTSVINNA\Financial stability\Financial Stability 2014#1\PNG\FS141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529138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2706" name="Picture 2" descr="G:\UMBROTSVINNA\Financial stability\Financial Stability 2014#1\PNG\FS141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693988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3730" name="Picture 2" descr="G:\UMBROTSVINNA\Financial stability\Financial Stability 2014#1\PNG\FS141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3998913" cy="46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4754" name="Picture 2" descr="G:\UMBROTSVINNA\Financial stability\Financial Stability 2014#1\PNG\FS141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005262" cy="54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5778" name="Picture 2" descr="G:\UMBROTSVINNA\Financial stability\Financial Stability 2014#1\PNG\FS141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18244"/>
            <a:ext cx="4138612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6802" name="Picture 2" descr="G:\UMBROTSVINNA\Financial stability\Financial Stability 2014#1\PNG\FS141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16375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7826" name="Picture 2" descr="G:\UMBROTSVINNA\Financial stability\Financial Stability 2014#1\PNG\FS141_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071938" cy="54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8850" name="Picture 2" descr="G:\UMBROTSVINNA\Financial stability\Financial Stability 2014#1\PNG\FS141_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7424"/>
            <a:ext cx="4089400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7170" name="Picture 2" descr="G:\UMBROTSVINNA\Financial stability\Financial Stability 2014#1\PNG\FS141_I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979862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79874" name="Picture 2" descr="G:\UMBROTSVINNA\Financial stability\Financial Stability 2014#1\PNG\FS141_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1"/>
            <a:ext cx="4314825" cy="55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0898" name="Picture 2" descr="G:\UMBROTSVINNA\Financial stability\Financial Stability 2014#1\PNG\FS141_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217988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1922" name="Picture 2" descr="G:\UMBROTSVINNA\Financial stability\Financial Stability 2014#1\PNG\FS141_V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0894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2946" name="Picture 2" descr="G:\UMBROTSVINNA\Financial stability\Financial Stability 2014#1\PNG\FS141_V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4341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3970" name="Picture 2" descr="G:\UMBROTSVINNA\Financial stability\Financial Stability 2014#1\PNG\FS141_V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17512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4994" name="Picture 2" descr="G:\UMBROTSVINNA\Financial stability\Financial Stability 2014#1\PNG\FS141_V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675187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6018" name="Picture 2" descr="G:\UMBROTSVINNA\Financial stability\Financial Stability 2014#1\PNG\FS141_V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694237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7042" name="Picture 2" descr="G:\UMBROTSVINNA\Financial stability\Financial Stability 2014#1\PNG\FS141_V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84" y="1412776"/>
            <a:ext cx="430371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8066" name="Picture 2" descr="G:\UMBROTSVINNA\Financial stability\Financial Stability 2014#1\PNG\FS141_V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217987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89090" name="Picture 2" descr="G:\UMBROTSVINNA\Financial stability\Financial Stability 2014#1\PNG\FS141_V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625600"/>
            <a:ext cx="4529138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8194" name="Picture 2" descr="G:\UMBROTSVINNA\Financial stability\Financial Stability 2014#1\PNG\FS141_I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68837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0114" name="Picture 2" descr="G:\UMBROTSVINNA\Financial stability\Financial Stability 2014#1\PNG\FS141_V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211638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1138" name="Picture 2" descr="G:\UMBROTSVINNA\Financial stability\Financial Stability 2014#1\PNG\FS141_V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61486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2162" name="Picture 2" descr="G:\UMBROTSVINNA\Financial stability\Financial Stability 2014#1\PNG\FS141_V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7482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3186" name="Picture 2" descr="G:\UMBROTSVINNA\Financial stability\Financial Stability 2014#1\PNG\FS141_V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443412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4210" name="Picture 2" descr="G:\UMBROTSVINNA\Financial stability\Financial Stability 2014#1\PNG\FS141_V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291012" cy="5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5234" name="Picture 2" descr="G:\UMBROTSVINNA\Financial stability\Financial Stability 2014#1\PNG\FS141_V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175125" cy="54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6258" name="Picture 2" descr="G:\UMBROTSVINNA\Financial stability\Financial Stability 2014#1\PNG\FS141_V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041775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7282" name="Picture 2" descr="G:\UMBROTSVINNA\Financial stability\Financial Stability 2014#1\PNG\FS141_V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90061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8306" name="Picture 2" descr="G:\UMBROTSVINNA\Financial stability\Financial Stability 2014#1\PNG\FS141_V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95399"/>
            <a:ext cx="39925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99330" name="Picture 2" descr="G:\UMBROTSVINNA\Financial stability\Financial Stability 2014#1\PNG\FS141_V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675188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On-screen Show (4:3)</PresentationFormat>
  <Paragraphs>170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SI_kynning_rautt</vt:lpstr>
      <vt:lpstr>Central Bank of Iceland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Box I-2</vt:lpstr>
      <vt:lpstr>Box I-2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Box II-1</vt:lpstr>
      <vt:lpstr>Box II-2</vt:lpstr>
      <vt:lpstr>Box II-2</vt:lpstr>
      <vt:lpstr>Box II-2</vt:lpstr>
      <vt:lpstr>Box II-2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Box III-2</vt:lpstr>
      <vt:lpstr>Box III-2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Box V-1</vt:lpstr>
      <vt:lpstr>Box V-1</vt:lpstr>
      <vt:lpstr>Box V-1</vt:lpstr>
      <vt:lpstr>Box V-1</vt:lpstr>
      <vt:lpstr>Box V-1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II</vt:lpstr>
      <vt:lpstr>Appendix II</vt:lpstr>
      <vt:lpstr>Appendix II</vt:lpstr>
      <vt:lpstr>Appendix II</vt:lpstr>
      <vt:lpstr>Appendix IV</vt:lpstr>
      <vt:lpstr>Appendix IV</vt:lpstr>
      <vt:lpstr>Appendix IV</vt:lpstr>
      <vt:lpstr>Appendix IV</vt:lpstr>
      <vt:lpstr>Appendix IV</vt:lpstr>
      <vt:lpstr>Appendix 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2014-06-02T09:41:10Z</dcterms:modified>
</cp:coreProperties>
</file>