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371" r:id="rId2"/>
    <p:sldId id="441" r:id="rId3"/>
    <p:sldId id="409" r:id="rId4"/>
    <p:sldId id="384" r:id="rId5"/>
    <p:sldId id="406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55" r:id="rId22"/>
    <p:sldId id="425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27" r:id="rId37"/>
    <p:sldId id="428" r:id="rId38"/>
    <p:sldId id="429" r:id="rId39"/>
    <p:sldId id="430" r:id="rId40"/>
    <p:sldId id="431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63" r:id="rId56"/>
    <p:sldId id="464" r:id="rId57"/>
    <p:sldId id="465" r:id="rId58"/>
    <p:sldId id="466" r:id="rId59"/>
    <p:sldId id="467" r:id="rId60"/>
    <p:sldId id="468" r:id="rId61"/>
    <p:sldId id="469" r:id="rId62"/>
    <p:sldId id="470" r:id="rId63"/>
    <p:sldId id="471" r:id="rId64"/>
    <p:sldId id="472" r:id="rId65"/>
    <p:sldId id="473" r:id="rId66"/>
    <p:sldId id="474" r:id="rId67"/>
    <p:sldId id="439" r:id="rId68"/>
    <p:sldId id="475" r:id="rId69"/>
    <p:sldId id="440" r:id="rId70"/>
    <p:sldId id="476" r:id="rId71"/>
    <p:sldId id="477" r:id="rId72"/>
    <p:sldId id="478" r:id="rId73"/>
    <p:sldId id="479" r:id="rId74"/>
    <p:sldId id="480" r:id="rId75"/>
    <p:sldId id="481" r:id="rId76"/>
    <p:sldId id="482" r:id="rId77"/>
    <p:sldId id="483" r:id="rId78"/>
    <p:sldId id="484" r:id="rId79"/>
    <p:sldId id="485" r:id="rId80"/>
    <p:sldId id="486" r:id="rId81"/>
    <p:sldId id="487" r:id="rId82"/>
    <p:sldId id="488" r:id="rId83"/>
    <p:sldId id="489" r:id="rId84"/>
    <p:sldId id="490" r:id="rId85"/>
    <p:sldId id="491" r:id="rId86"/>
    <p:sldId id="492" r:id="rId87"/>
  </p:sldIdLst>
  <p:sldSz cx="9144000" cy="6858000" type="screen4x3"/>
  <p:notesSz cx="6718300" cy="98679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3" autoAdjust="0"/>
    <p:restoredTop sz="67563" autoAdjust="0"/>
  </p:normalViewPr>
  <p:slideViewPr>
    <p:cSldViewPr>
      <p:cViewPr varScale="1">
        <p:scale>
          <a:sx n="75" d="100"/>
          <a:sy n="75" d="100"/>
        </p:scale>
        <p:origin x="-19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80" y="-120"/>
      </p:cViewPr>
      <p:guideLst>
        <p:guide orient="horz" pos="3109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DE3A918-6998-4B70-A441-97C84FAA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0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3719504"/>
            <a:ext cx="6718300" cy="61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noProof="0" dirty="0" err="1" smtClean="0"/>
              <a:t>Click</a:t>
            </a:r>
            <a:r>
              <a:rPr lang="is-IS" noProof="0" dirty="0" smtClean="0"/>
              <a:t> </a:t>
            </a:r>
            <a:r>
              <a:rPr lang="is-IS" noProof="0" dirty="0" err="1" smtClean="0"/>
              <a:t>to</a:t>
            </a:r>
            <a:r>
              <a:rPr lang="is-IS" noProof="0" dirty="0" smtClean="0"/>
              <a:t> </a:t>
            </a:r>
            <a:r>
              <a:rPr lang="is-IS" noProof="0" dirty="0" err="1" smtClean="0"/>
              <a:t>edit</a:t>
            </a:r>
            <a:r>
              <a:rPr lang="is-IS" noProof="0" dirty="0" smtClean="0"/>
              <a:t> </a:t>
            </a:r>
            <a:r>
              <a:rPr lang="is-IS" noProof="0" dirty="0" err="1" smtClean="0"/>
              <a:t>Master</a:t>
            </a:r>
            <a:r>
              <a:rPr lang="is-IS" noProof="0" dirty="0" smtClean="0"/>
              <a:t> </a:t>
            </a:r>
            <a:r>
              <a:rPr lang="is-IS" noProof="0" dirty="0" err="1" smtClean="0"/>
              <a:t>text</a:t>
            </a:r>
            <a:r>
              <a:rPr lang="is-IS" noProof="0" dirty="0" smtClean="0"/>
              <a:t> </a:t>
            </a:r>
            <a:r>
              <a:rPr lang="is-IS" noProof="0" dirty="0" err="1" smtClean="0"/>
              <a:t>styles</a:t>
            </a:r>
            <a:endParaRPr lang="is-IS" noProof="0" dirty="0" smtClean="0"/>
          </a:p>
          <a:p>
            <a:pPr lvl="1"/>
            <a:r>
              <a:rPr lang="is-IS" noProof="0" dirty="0" err="1" smtClean="0"/>
              <a:t>Second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2"/>
            <a:r>
              <a:rPr lang="is-IS" noProof="0" dirty="0" err="1" smtClean="0"/>
              <a:t>Third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3"/>
            <a:r>
              <a:rPr lang="is-IS" noProof="0" dirty="0" err="1" smtClean="0"/>
              <a:t>Fourth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  <a:p>
            <a:pPr lvl="4"/>
            <a:r>
              <a:rPr lang="is-IS" noProof="0" dirty="0" err="1" smtClean="0"/>
              <a:t>Fifth</a:t>
            </a:r>
            <a:r>
              <a:rPr lang="is-IS" noProof="0" dirty="0" smtClean="0"/>
              <a:t> </a:t>
            </a:r>
            <a:r>
              <a:rPr lang="is-IS" noProof="0" dirty="0" err="1" smtClean="0"/>
              <a:t>level</a:t>
            </a:r>
            <a:endParaRPr lang="is-IS" noProof="0" dirty="0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AAF69F-2022-45F8-86BC-3C2C1D4B47F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5239" y="9372600"/>
            <a:ext cx="2911475" cy="493714"/>
          </a:xfrm>
          <a:prstGeom prst="rect">
            <a:avLst/>
          </a:prstGeom>
          <a:noFill/>
        </p:spPr>
        <p:txBody>
          <a:bodyPr/>
          <a:lstStyle/>
          <a:p>
            <a:fld id="{CC3E78E6-881B-4E42-81CF-9C6547E03BD9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AF69F-2022-45F8-86BC-3C2C1D4B47FD}" type="slidenum">
              <a:rPr lang="is-IS" smtClean="0"/>
              <a:pPr>
                <a:defRPr/>
              </a:pPr>
              <a:t>67</a:t>
            </a:fld>
            <a:endParaRPr lang="is-I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AF69F-2022-45F8-86BC-3C2C1D4B47FD}" type="slidenum">
              <a:rPr lang="is-IS" smtClean="0"/>
              <a:pPr>
                <a:defRPr/>
              </a:pPr>
              <a:t>68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s-I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67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67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038" cy="1204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pic>
        <p:nvPicPr>
          <p:cNvPr id="1028" name="Picture 12" descr="SEDLOG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14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63" y="0"/>
            <a:ext cx="111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7993062" cy="1800225"/>
          </a:xfrm>
          <a:noFill/>
        </p:spPr>
        <p:txBody>
          <a:bodyPr/>
          <a:lstStyle/>
          <a:p>
            <a:pPr eaLnBrk="1" hangingPunct="1"/>
            <a:r>
              <a:rPr lang="en-GB" sz="5000" dirty="0" smtClean="0"/>
              <a:t>Economy of Iceland 2010</a:t>
            </a:r>
            <a:endParaRPr lang="en-GB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640762" cy="23764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Powerpoint</a:t>
            </a:r>
            <a:r>
              <a:rPr lang="en-GB" sz="2800" dirty="0" smtClean="0"/>
              <a:t> </a:t>
            </a:r>
            <a:r>
              <a:rPr lang="en-GB" sz="2800" dirty="0" smtClean="0"/>
              <a:t>charts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9218" name="Picture 2" descr="X:\Economy of Iceland\EOI 2010\PNG\eoi10_1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094" y="1341438"/>
            <a:ext cx="371683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10242" name="Picture 2" descr="X:\Economy of Iceland\EOI 2010\PNG\eoi10_1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348" y="1411569"/>
            <a:ext cx="5510329" cy="526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11266" name="Picture 2" descr="X:\Economy of Iceland\EOI 2010\PNG\eoi10_1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470" y="2069882"/>
            <a:ext cx="4218084" cy="394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12290" name="Picture 2" descr="X:\Economy of Iceland\EOI 2010\PNG\eoi10_1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163" y="1341438"/>
            <a:ext cx="367669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2: </a:t>
            </a:r>
            <a:r>
              <a:rPr lang="is-IS" dirty="0" err="1" smtClean="0"/>
              <a:t>Country</a:t>
            </a:r>
            <a:r>
              <a:rPr lang="is-IS" dirty="0" smtClean="0"/>
              <a:t> and </a:t>
            </a:r>
            <a:r>
              <a:rPr lang="is-IS" dirty="0" err="1" smtClean="0"/>
              <a:t>people</a:t>
            </a:r>
            <a:endParaRPr lang="is-IS" dirty="0"/>
          </a:p>
        </p:txBody>
      </p:sp>
      <p:pic>
        <p:nvPicPr>
          <p:cNvPr id="13314" name="Picture 2" descr="X:\Economy of Iceland\EOI 2010\PNG\eoi10_ 2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9877" y="1442046"/>
            <a:ext cx="3017271" cy="519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2: </a:t>
            </a:r>
            <a:r>
              <a:rPr lang="is-IS" dirty="0" err="1" smtClean="0"/>
              <a:t>Country</a:t>
            </a:r>
            <a:r>
              <a:rPr lang="is-IS" dirty="0" smtClean="0"/>
              <a:t> and </a:t>
            </a:r>
            <a:r>
              <a:rPr lang="is-IS" dirty="0" err="1" smtClean="0"/>
              <a:t>people</a:t>
            </a:r>
            <a:endParaRPr lang="is-IS" dirty="0"/>
          </a:p>
        </p:txBody>
      </p:sp>
      <p:pic>
        <p:nvPicPr>
          <p:cNvPr id="14338" name="Picture 2" descr="X:\Economy of Iceland\EOI 2010\PNG\eoi10_ 2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799" y="1487762"/>
            <a:ext cx="4431426" cy="510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2: </a:t>
            </a:r>
            <a:r>
              <a:rPr lang="is-IS" dirty="0" err="1" smtClean="0"/>
              <a:t>Country</a:t>
            </a:r>
            <a:r>
              <a:rPr lang="is-IS" dirty="0" smtClean="0"/>
              <a:t> and </a:t>
            </a:r>
            <a:r>
              <a:rPr lang="is-IS" dirty="0" err="1" smtClean="0"/>
              <a:t>people</a:t>
            </a:r>
            <a:endParaRPr lang="is-IS" dirty="0"/>
          </a:p>
        </p:txBody>
      </p:sp>
      <p:pic>
        <p:nvPicPr>
          <p:cNvPr id="15362" name="Picture 2" descr="X:\Economy of Iceland\EOI 2010\PNG\eoi10_ 2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649" y="1341438"/>
            <a:ext cx="440972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2: </a:t>
            </a:r>
            <a:r>
              <a:rPr lang="is-IS" dirty="0" err="1" smtClean="0"/>
              <a:t>Country</a:t>
            </a:r>
            <a:r>
              <a:rPr lang="is-IS" dirty="0" smtClean="0"/>
              <a:t> and </a:t>
            </a:r>
            <a:r>
              <a:rPr lang="is-IS" dirty="0" err="1" smtClean="0"/>
              <a:t>people</a:t>
            </a:r>
            <a:endParaRPr lang="is-IS" dirty="0"/>
          </a:p>
        </p:txBody>
      </p:sp>
      <p:pic>
        <p:nvPicPr>
          <p:cNvPr id="16386" name="Picture 2" descr="X:\Economy of Iceland\EOI 2010\PNG\eoi10_ 2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982" y="1591386"/>
            <a:ext cx="4791060" cy="490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2: </a:t>
            </a:r>
            <a:r>
              <a:rPr lang="is-IS" dirty="0" err="1" smtClean="0"/>
              <a:t>Country</a:t>
            </a:r>
            <a:r>
              <a:rPr lang="is-IS" dirty="0" smtClean="0"/>
              <a:t> and </a:t>
            </a:r>
            <a:r>
              <a:rPr lang="is-IS" dirty="0" err="1" smtClean="0"/>
              <a:t>people</a:t>
            </a:r>
            <a:endParaRPr lang="is-IS" dirty="0"/>
          </a:p>
        </p:txBody>
      </p:sp>
      <p:pic>
        <p:nvPicPr>
          <p:cNvPr id="17410" name="Picture 2" descr="X:\Economy of Iceland\EOI 2010\PNG\eoi10_ 2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124" y="1341438"/>
            <a:ext cx="359877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2: </a:t>
            </a:r>
            <a:r>
              <a:rPr lang="is-IS" dirty="0" err="1" smtClean="0"/>
              <a:t>Country</a:t>
            </a:r>
            <a:r>
              <a:rPr lang="is-IS" dirty="0" smtClean="0"/>
              <a:t> and </a:t>
            </a:r>
            <a:r>
              <a:rPr lang="is-IS" dirty="0" err="1" smtClean="0"/>
              <a:t>people</a:t>
            </a:r>
            <a:endParaRPr lang="is-IS" dirty="0"/>
          </a:p>
        </p:txBody>
      </p:sp>
      <p:pic>
        <p:nvPicPr>
          <p:cNvPr id="18434" name="Picture 2" descr="X:\Economy of Iceland\EOI 2010\PNG\eoi10_ 2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030" y="1426807"/>
            <a:ext cx="4784965" cy="522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1026" name="Picture 2" descr="X:\Economy of Iceland\EOI 2010\PNG\eoi10_ 1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63" y="1387187"/>
            <a:ext cx="4333898" cy="5309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2: </a:t>
            </a:r>
            <a:r>
              <a:rPr lang="is-IS" dirty="0" err="1" smtClean="0"/>
              <a:t>Country</a:t>
            </a:r>
            <a:r>
              <a:rPr lang="is-IS" dirty="0" smtClean="0"/>
              <a:t> and </a:t>
            </a:r>
            <a:r>
              <a:rPr lang="is-IS" dirty="0" err="1" smtClean="0"/>
              <a:t>people</a:t>
            </a:r>
            <a:endParaRPr lang="is-IS" dirty="0"/>
          </a:p>
        </p:txBody>
      </p:sp>
      <p:pic>
        <p:nvPicPr>
          <p:cNvPr id="19458" name="Picture 2" descr="X:\Economy of Iceland\EOI 2010\PNG\eoi10_ 2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61" y="1362805"/>
            <a:ext cx="4193702" cy="535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0482" name="Picture 2" descr="X:\Economy of Iceland\EOI 2010\PNG\eoi10_ 3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558" y="1341438"/>
            <a:ext cx="357990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1506" name="Picture 2" descr="X:\Economy of Iceland\EOI 2010\PNG\eoi10_ 3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253969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2530" name="Picture 2" descr="X:\Economy of Iceland\EOI 2010\PNG\eoi10_ 3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552" y="1341438"/>
            <a:ext cx="364792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3554" name="Picture 2" descr="X:\Economy of Iceland\EOI 2010\PNG\eoi10_ 3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933" y="1341438"/>
            <a:ext cx="247315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4578" name="Picture 2" descr="X:\Economy of Iceland\EOI 2010\PNG\eoi10_ 3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924" y="1341438"/>
            <a:ext cx="235117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5602" name="Picture 2" descr="X:\Economy of Iceland\EOI 2010\PNG\eoi10_ 3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804728"/>
            <a:ext cx="4083983" cy="4474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6626" name="Picture 2" descr="X:\Economy of Iceland\EOI 2010\PNG\eoi10_ 3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086" y="1573099"/>
            <a:ext cx="4394853" cy="493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7650" name="Picture 2" descr="X:\Economy of Iceland\EOI 2010\PNG\eoi10_ 3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327" y="1585290"/>
            <a:ext cx="4236370" cy="4912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8674" name="Picture 2" descr="X:\Economy of Iceland\EOI 2010\PNG\eoi10_ 3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997" y="1341438"/>
            <a:ext cx="402503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2050" name="Picture 2" descr="X:\Economy of Iceland\EOI 2010\PNG\eoi10_ 1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313384"/>
            <a:ext cx="55446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29698" name="Picture 2" descr="X:\Economy of Iceland\EOI 2010\PNG\eoi10_ 3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63" y="1621863"/>
            <a:ext cx="4333898" cy="483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0722" name="Picture 2" descr="X:\Economy of Iceland\EOI 2010\PNG\eoi10_ 3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432" y="1341438"/>
            <a:ext cx="402216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1746" name="Picture 2" descr="X:\Economy of Iceland\EOI 2010\PNG\eoi10_ 3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958" y="1341438"/>
            <a:ext cx="389710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2770" name="Picture 2" descr="X:\Economy of Iceland\EOI 2010\PNG\eoi10_ 3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341470"/>
            <a:ext cx="4291230" cy="5400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3794" name="Picture 2" descr="X:\Economy of Iceland\EOI 2010\PNG\eoi10_ 3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470" y="1847397"/>
            <a:ext cx="4218084" cy="4388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4818" name="Picture 2" descr="X:\Economy of Iceland\EOI 2010\PNG\eoi10_ 3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631006"/>
            <a:ext cx="4004741" cy="4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5842" name="Picture 2" descr="X:\Economy of Iceland\EOI 2010\PNG\eoi10_ 3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98" y="1432903"/>
            <a:ext cx="4023028" cy="5217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6866" name="Picture 2" descr="X:\Economy of Iceland\EOI 2010\PNG\eoi10_ 3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667" y="1341438"/>
            <a:ext cx="384769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3: </a:t>
            </a:r>
            <a:r>
              <a:rPr lang="is-IS" dirty="0" err="1" smtClean="0"/>
              <a:t>Structury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economy</a:t>
            </a:r>
            <a:endParaRPr lang="is-IS" dirty="0"/>
          </a:p>
        </p:txBody>
      </p:sp>
      <p:pic>
        <p:nvPicPr>
          <p:cNvPr id="37890" name="Picture 2" descr="X:\Economy of Iceland\EOI 2010\PNG\eoi10_ 3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295" y="1667579"/>
            <a:ext cx="5772435" cy="474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38914" name="Picture 2" descr="X:\Economy of Iceland\EOI 2010\PNG\eoi10_4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269" y="1533478"/>
            <a:ext cx="4754487" cy="501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3074" name="Picture 2" descr="X:\Economy of Iceland\EOI 2010\PNG\eoi10_ 1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24675" cy="50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39938" name="Picture 2" descr="X:\Economy of Iceland\EOI 2010\PNG\eoi10_4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043" y="1856540"/>
            <a:ext cx="4144938" cy="4370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0962" name="Picture 2" descr="X:\Economy of Iceland\EOI 2010\PNG\eoi10_4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295" y="1490810"/>
            <a:ext cx="5772435" cy="510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1986" name="Picture 2" descr="X:\Economy of Iceland\EOI 2010\PNG\eoi10_4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457" y="1527383"/>
            <a:ext cx="4858111" cy="5028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3010" name="Picture 2" descr="X:\Economy of Iceland\EOI 2010\PNG\eoi10_4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807" y="1664532"/>
            <a:ext cx="4047410" cy="475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4034" name="Picture 2" descr="X:\Economy of Iceland\EOI 2010\PNG\eoi10_4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189" y="1563956"/>
            <a:ext cx="3998646" cy="4955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5058" name="Picture 2" descr="X:\Economy of Iceland\EOI 2010\PNG\eoi10_4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850" y="1594433"/>
            <a:ext cx="4297325" cy="4894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4098" name="Picture 2" descr="X:\Economy of Iceland\EOI 2010\PNG\eoi10_1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996" y="1493858"/>
            <a:ext cx="4151033" cy="509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6082" name="Picture 2" descr="X:\Economy of Iceland\EOI 2010\PNG\eoi10_4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375" y="1536526"/>
            <a:ext cx="4230275" cy="501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7106" name="Picture 2" descr="X:\Economy of Iceland\EOI 2010\PNG\eoi10_4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1704152"/>
            <a:ext cx="4315612" cy="467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4 :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endParaRPr lang="is-IS" dirty="0"/>
          </a:p>
        </p:txBody>
      </p:sp>
      <p:pic>
        <p:nvPicPr>
          <p:cNvPr id="48130" name="Picture 2" descr="X:\Economy of Iceland\EOI 2010\PNG\eoi10_4-Chart 1_R4.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664532"/>
            <a:ext cx="4090078" cy="475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49154" name="Picture 2" descr="X:\Economy of Iceland\EOI 2010\PNG\eoi10_5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993" y="1719391"/>
            <a:ext cx="4279039" cy="4644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0178" name="Picture 2" descr="X:\Economy of Iceland\EOI 2010\PNG\eoi10_5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1759" y="1341438"/>
            <a:ext cx="417350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1202" name="Picture 2" descr="X:\Economy of Iceland\EOI 2010\PNG\eoi10_5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754" y="1512144"/>
            <a:ext cx="4309516" cy="505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2226" name="Picture 2" descr="X:\Economy of Iceland\EOI 2010\PNG\eoi10_5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414" y="1341438"/>
            <a:ext cx="622819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3250" name="Picture 2" descr="X:\Economy of Iceland\EOI 2010\PNG\eoi10_5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521" y="1341438"/>
            <a:ext cx="637398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4274" name="Picture 2" descr="X:\Economy of Iceland\EOI 2010\PNG\eoi10_5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754" y="1771203"/>
            <a:ext cx="4309516" cy="4541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5298" name="Picture 2" descr="X:\Economy of Iceland\EOI 2010\PNG\eoi10_5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509096"/>
            <a:ext cx="4096174" cy="5065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5122" name="Picture 2" descr="X:\Economy of Iceland\EOI 2010\PNG\eoi10_1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521" y="1435950"/>
            <a:ext cx="4083983" cy="52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6322" name="Picture 2" descr="X:\Economy of Iceland\EOI 2010\PNG\eoi10_5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052" y="1487762"/>
            <a:ext cx="3760921" cy="510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7346" name="Picture 2" descr="X:\Economy of Iceland\EOI 2010\PNG\eoi10_5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020" y="1341438"/>
            <a:ext cx="393098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8370" name="Picture 2" descr="X:\Economy of Iceland\EOI 2010\PNG\eoi10_5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45" y="1752916"/>
            <a:ext cx="3608534" cy="457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59394" name="Picture 2" descr="X:\Economy of Iceland\EOI 2010\PNG\eoi10_5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63" y="1807776"/>
            <a:ext cx="4333898" cy="446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60418" name="Picture 2" descr="X:\Economy of Iceland\EOI 2010\PNG\eoi10_5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490810"/>
            <a:ext cx="4303421" cy="510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61442" name="Picture 2" descr="X:\Economy of Iceland\EOI 2010\PNG\eoi10_5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470" y="1932733"/>
            <a:ext cx="4218084" cy="4218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5 : </a:t>
            </a:r>
            <a:r>
              <a:rPr lang="is-IS" dirty="0" err="1" smtClean="0"/>
              <a:t>Public</a:t>
            </a:r>
            <a:r>
              <a:rPr lang="is-IS" dirty="0" smtClean="0"/>
              <a:t> </a:t>
            </a:r>
            <a:r>
              <a:rPr lang="is-IS" dirty="0" err="1" smtClean="0"/>
              <a:t>sector</a:t>
            </a:r>
            <a:endParaRPr lang="is-IS" dirty="0"/>
          </a:p>
        </p:txBody>
      </p:sp>
      <p:pic>
        <p:nvPicPr>
          <p:cNvPr id="62466" name="Picture 2" descr="X:\Economy of Iceland\EOI 2010\PNG\eoi10_5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086" y="1490810"/>
            <a:ext cx="4394853" cy="510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6 : </a:t>
            </a:r>
            <a:r>
              <a:rPr lang="is-IS" dirty="0" err="1" smtClean="0"/>
              <a:t>Monetary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err="1" smtClean="0"/>
              <a:t>policies</a:t>
            </a:r>
            <a:endParaRPr lang="is-IS" dirty="0"/>
          </a:p>
        </p:txBody>
      </p:sp>
      <p:pic>
        <p:nvPicPr>
          <p:cNvPr id="64514" name="Picture 2" descr="X:\Economy of Iceland\EOI 2010\PNG\eoi10_6-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163" y="1341438"/>
            <a:ext cx="367669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6 : </a:t>
            </a:r>
            <a:r>
              <a:rPr lang="is-IS" dirty="0" err="1" smtClean="0"/>
              <a:t>Monetary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err="1" smtClean="0"/>
              <a:t>policies</a:t>
            </a:r>
            <a:endParaRPr lang="is-IS" dirty="0"/>
          </a:p>
        </p:txBody>
      </p:sp>
      <p:pic>
        <p:nvPicPr>
          <p:cNvPr id="63491" name="Picture 3" descr="X:\Economy of Iceland\EOI 2010\PNG\eoi10_6-2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086" y="1515192"/>
            <a:ext cx="4394853" cy="5053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7 : Foreign </a:t>
            </a:r>
            <a:r>
              <a:rPr lang="is-IS" dirty="0" err="1" smtClean="0"/>
              <a:t>debt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endParaRPr lang="is-IS" dirty="0"/>
          </a:p>
        </p:txBody>
      </p:sp>
      <p:pic>
        <p:nvPicPr>
          <p:cNvPr id="65538" name="Picture 2" descr="X:\Economy of Iceland\EOI 2010\PNG\eoi10_7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400" y="1341438"/>
            <a:ext cx="307622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6146" name="Picture 2" descr="X:\Economy of Iceland\EOI 2010\PNG\eoi10_1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330" y="1765107"/>
            <a:ext cx="4108365" cy="45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7 : Foreign </a:t>
            </a:r>
            <a:r>
              <a:rPr lang="is-IS" dirty="0" err="1" smtClean="0"/>
              <a:t>debt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endParaRPr lang="is-IS" dirty="0"/>
          </a:p>
        </p:txBody>
      </p:sp>
      <p:pic>
        <p:nvPicPr>
          <p:cNvPr id="66562" name="Picture 2" descr="X:\Economy of Iceland\EOI 2010\PNG\eoi10_7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325" y="1649293"/>
            <a:ext cx="4364375" cy="478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7 : Foreign </a:t>
            </a:r>
            <a:r>
              <a:rPr lang="is-IS" dirty="0" err="1" smtClean="0"/>
              <a:t>debt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endParaRPr lang="is-IS" dirty="0"/>
          </a:p>
        </p:txBody>
      </p:sp>
      <p:pic>
        <p:nvPicPr>
          <p:cNvPr id="67587" name="Picture 3" descr="X:\Economy of Iceland\EOI 2010\PNG\eoi10_7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282" y="1481667"/>
            <a:ext cx="4114460" cy="512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7 : Foreign </a:t>
            </a:r>
            <a:r>
              <a:rPr lang="is-IS" dirty="0" err="1" smtClean="0"/>
              <a:t>debt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endParaRPr lang="is-IS" dirty="0"/>
          </a:p>
        </p:txBody>
      </p:sp>
      <p:pic>
        <p:nvPicPr>
          <p:cNvPr id="68611" name="Picture 3" descr="X:\Economy of Iceland\EOI 2010\PNG\eoi10_7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052" y="1341438"/>
            <a:ext cx="385292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7 : Foreign </a:t>
            </a:r>
            <a:r>
              <a:rPr lang="is-IS" dirty="0" err="1" smtClean="0"/>
              <a:t>debt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endParaRPr lang="is-IS" dirty="0"/>
          </a:p>
        </p:txBody>
      </p:sp>
      <p:pic>
        <p:nvPicPr>
          <p:cNvPr id="82946" name="Picture 2" descr="X:\Economy of Iceland\EOI 2010\PNG\eoi10_7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911399"/>
            <a:ext cx="4090078" cy="4260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7 : Foreign </a:t>
            </a:r>
            <a:r>
              <a:rPr lang="is-IS" dirty="0" err="1" smtClean="0"/>
              <a:t>debt</a:t>
            </a:r>
            <a:r>
              <a:rPr lang="is-IS" dirty="0" smtClean="0"/>
              <a:t> </a:t>
            </a:r>
            <a:r>
              <a:rPr lang="is-IS" dirty="0" err="1" smtClean="0"/>
              <a:t>position</a:t>
            </a:r>
            <a:endParaRPr lang="is-IS" dirty="0"/>
          </a:p>
        </p:txBody>
      </p:sp>
      <p:pic>
        <p:nvPicPr>
          <p:cNvPr id="69634" name="Picture 2" descr="X:\Economy of Iceland\EOI 2010\PNG\eoi10_7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579195"/>
            <a:ext cx="4004741" cy="492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0658" name="Picture 2" descr="X:\Economy of Iceland\EOI 2010\PNG\eoi10_8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621863"/>
            <a:ext cx="4065696" cy="483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1682" name="Picture 2" descr="X:\Economy of Iceland\EOI 2010\PNG\eoi10_8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020" y="1341438"/>
            <a:ext cx="393098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2706" name="Picture 2" descr="X:\Economy of Iceland\EOI 2010\PNG\eoi10_8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69" y="1344518"/>
            <a:ext cx="4077887" cy="539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3730" name="Picture 2" descr="X:\Economy of Iceland\EOI 2010\PNG\eoi10_8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091" y="1378043"/>
            <a:ext cx="4138842" cy="532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4754" name="Picture 2" descr="X:\Economy of Iceland\EOI 2010\PNG\eoi10_8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900" y="1408521"/>
            <a:ext cx="4163224" cy="526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7170" name="Picture 2" descr="X:\Economy of Iceland\EOI 2010\PNG\eoi10_1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649293"/>
            <a:ext cx="4291230" cy="478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5778" name="Picture 2" descr="X:\Economy of Iceland\EOI 2010\PNG\eoi10_8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871" y="1341438"/>
            <a:ext cx="371928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6802" name="Picture 2" descr="X:\Economy of Iceland\EOI 2010\PNG\eoi10_8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7337" y="1341438"/>
            <a:ext cx="40623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7826" name="Picture 2" descr="X:\Economy of Iceland\EOI 2010\PNG\eoi10_8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689" y="1341438"/>
            <a:ext cx="401364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8850" name="Picture 2" descr="X:\Economy of Iceland\EOI 2010\PNG\eoi10_8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378043"/>
            <a:ext cx="4090078" cy="532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79874" name="Picture 2" descr="X:\Economy of Iceland\EOI 2010\PNG\eoi10_8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249" y="1341438"/>
            <a:ext cx="379452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80898" name="Picture 2" descr="X:\Economy of Iceland\EOI 2010\PNG\eoi10_8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569" y="1341438"/>
            <a:ext cx="374588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8 : </a:t>
            </a:r>
            <a:r>
              <a:rPr lang="is-IS" dirty="0" err="1" smtClean="0"/>
              <a:t>Government</a:t>
            </a:r>
            <a:r>
              <a:rPr lang="is-IS" dirty="0" smtClean="0"/>
              <a:t>, </a:t>
            </a:r>
            <a:r>
              <a:rPr lang="is-IS" dirty="0" err="1" smtClean="0"/>
              <a:t>corporate</a:t>
            </a:r>
            <a:r>
              <a:rPr lang="is-IS" dirty="0" smtClean="0"/>
              <a:t>, and </a:t>
            </a:r>
            <a:r>
              <a:rPr lang="is-IS" dirty="0" err="1" smtClean="0"/>
              <a:t>household</a:t>
            </a:r>
            <a:r>
              <a:rPr lang="is-IS" dirty="0" smtClean="0"/>
              <a:t> </a:t>
            </a:r>
            <a:r>
              <a:rPr lang="is-IS" dirty="0" err="1" smtClean="0"/>
              <a:t>balance</a:t>
            </a:r>
            <a:r>
              <a:rPr lang="is-IS" dirty="0" smtClean="0"/>
              <a:t> </a:t>
            </a:r>
            <a:r>
              <a:rPr lang="is-IS" dirty="0" err="1" smtClean="0"/>
              <a:t>sheets</a:t>
            </a:r>
            <a:endParaRPr lang="is-IS" dirty="0"/>
          </a:p>
        </p:txBody>
      </p:sp>
      <p:pic>
        <p:nvPicPr>
          <p:cNvPr id="81922" name="Picture 2" descr="X:\Economy of Iceland\EOI 2010\PNG\eoi10_8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327" y="2048548"/>
            <a:ext cx="4236370" cy="398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Chapter</a:t>
            </a:r>
            <a:r>
              <a:rPr lang="is-IS" dirty="0" smtClean="0"/>
              <a:t> 1: </a:t>
            </a:r>
            <a:r>
              <a:rPr lang="is-IS" dirty="0" err="1" smtClean="0"/>
              <a:t>Recent</a:t>
            </a:r>
            <a:r>
              <a:rPr lang="is-IS" dirty="0" smtClean="0"/>
              <a:t> </a:t>
            </a:r>
            <a:r>
              <a:rPr lang="is-IS" dirty="0" err="1" smtClean="0"/>
              <a:t>economic</a:t>
            </a:r>
            <a:r>
              <a:rPr lang="is-IS" dirty="0" smtClean="0"/>
              <a:t> and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developments</a:t>
            </a:r>
            <a:endParaRPr lang="is-IS" dirty="0"/>
          </a:p>
        </p:txBody>
      </p:sp>
      <p:pic>
        <p:nvPicPr>
          <p:cNvPr id="8194" name="Picture 2" descr="X:\Economy of Iceland\EOI 2010\PNG\eoi10_1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852" y="2118646"/>
            <a:ext cx="4169320" cy="384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15342</TotalTime>
  <Words>611</Words>
  <Application>Microsoft Office PowerPoint</Application>
  <PresentationFormat>On-screen Show (4:3)</PresentationFormat>
  <Paragraphs>90</Paragraphs>
  <Slides>86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Default Design</vt:lpstr>
      <vt:lpstr>Economy of Iceland 2010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1: Recent economic and financial developments</vt:lpstr>
      <vt:lpstr>Chapter 2: Country and people</vt:lpstr>
      <vt:lpstr>Chapter 2: Country and people</vt:lpstr>
      <vt:lpstr>Chapter 2: Country and people</vt:lpstr>
      <vt:lpstr>Chapter 2: Country and people</vt:lpstr>
      <vt:lpstr>Chapter 2: Country and people</vt:lpstr>
      <vt:lpstr>Chapter 2: Country and people</vt:lpstr>
      <vt:lpstr>Chapter 2: Country and people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3: Structury of the economy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4 : The financial system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5 : Public sector</vt:lpstr>
      <vt:lpstr>Chapter 6 : Monetary and financial stability policies</vt:lpstr>
      <vt:lpstr>Chapter 6 : Monetary and financial stability policies</vt:lpstr>
      <vt:lpstr>Chapter 7 : Foreign debt position</vt:lpstr>
      <vt:lpstr>Chapter 7 : Foreign debt position</vt:lpstr>
      <vt:lpstr>Chapter 7 : Foreign debt position</vt:lpstr>
      <vt:lpstr>Chapter 7 : Foreign debt position</vt:lpstr>
      <vt:lpstr>Chapter 7 : Foreign debt position</vt:lpstr>
      <vt:lpstr>Chapter 7 : Foreign debt position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  <vt:lpstr>Chapter 8 : Government, corporate, and household balance sheets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808</cp:revision>
  <dcterms:created xsi:type="dcterms:W3CDTF">2006-03-23T10:35:51Z</dcterms:created>
  <dcterms:modified xsi:type="dcterms:W3CDTF">2010-10-07T13:46:42Z</dcterms:modified>
</cp:coreProperties>
</file>